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embeddings/oleObject1.bin" ContentType="application/vnd.openxmlformats-officedocument.oleObject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embeddings/oleObject2.bin" ContentType="application/vnd.openxmlformats-officedocument.oleObject"/>
  <Override PartName="/ppt/tags/tag5.xml" ContentType="application/vnd.openxmlformats-officedocument.presentationml.tags+xml"/>
  <Override PartName="/ppt/embeddings/oleObject3.bin" ContentType="application/vnd.openxmlformats-officedocument.oleObject"/>
  <Override PartName="/ppt/theme/theme2.xml" ContentType="application/vnd.openxmlformats-officedocument.theme+xml"/>
  <Override PartName="/ppt/theme/theme3.xml" ContentType="application/vnd.openxmlformats-officedocument.theme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3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4.xml" ContentType="application/vnd.openxmlformats-officedocument.presentationml.notesSlide+xml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5.xml" ContentType="application/vnd.openxmlformats-officedocument.presentationml.notesSlide+xml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6.xml" ContentType="application/vnd.openxmlformats-officedocument.presentationml.notesSlide+xml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notesSlides/notesSlide7.xml" ContentType="application/vnd.openxmlformats-officedocument.presentationml.notesSlide+xml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notesSlides/notesSlide8.xml" ContentType="application/vnd.openxmlformats-officedocument.presentationml.notesSlide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notesSlides/notesSlide9.xml" ContentType="application/vnd.openxmlformats-officedocument.presentationml.notesSlide+xml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notesSlides/notesSlide10.xml" ContentType="application/vnd.openxmlformats-officedocument.presentationml.notesSlide+xml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notesSlides/notesSlide11.xml" ContentType="application/vnd.openxmlformats-officedocument.presentationml.notesSlide+xml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notesSlides/notesSlide12.xml" ContentType="application/vnd.openxmlformats-officedocument.presentationml.notesSlide+xml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notesSlides/notesSlide13.xml" ContentType="application/vnd.openxmlformats-officedocument.presentationml.notesSlide+xml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notesSlides/notesSlide14.xml" ContentType="application/vnd.openxmlformats-officedocument.presentationml.notesSlide+xml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notesSlides/notesSlide15.xml" ContentType="application/vnd.openxmlformats-officedocument.presentationml.notesSlide+xml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notesSlides/notesSlide16.xml" ContentType="application/vnd.openxmlformats-officedocument.presentationml.notesSlide+xml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19"/>
  </p:notesMasterIdLst>
  <p:handoutMasterIdLst>
    <p:handoutMasterId r:id="rId20"/>
  </p:handoutMasterIdLst>
  <p:sldIdLst>
    <p:sldId id="1774" r:id="rId2"/>
    <p:sldId id="1784" r:id="rId3"/>
    <p:sldId id="1785" r:id="rId4"/>
    <p:sldId id="1791" r:id="rId5"/>
    <p:sldId id="1792" r:id="rId6"/>
    <p:sldId id="1786" r:id="rId7"/>
    <p:sldId id="1787" r:id="rId8"/>
    <p:sldId id="1783" r:id="rId9"/>
    <p:sldId id="1765" r:id="rId10"/>
    <p:sldId id="1782" r:id="rId11"/>
    <p:sldId id="1788" r:id="rId12"/>
    <p:sldId id="1793" r:id="rId13"/>
    <p:sldId id="1789" r:id="rId14"/>
    <p:sldId id="1794" r:id="rId15"/>
    <p:sldId id="1795" r:id="rId16"/>
    <p:sldId id="1790" r:id="rId17"/>
    <p:sldId id="1773" r:id="rId18"/>
  </p:sldIdLst>
  <p:sldSz cx="9906000" cy="6858000" type="A4"/>
  <p:notesSz cx="6797675" cy="9926638"/>
  <p:custDataLst>
    <p:tags r:id="rId2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1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319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6666"/>
    <a:srgbClr val="66FFFF"/>
    <a:srgbClr val="A6A6A6"/>
    <a:srgbClr val="993366"/>
    <a:srgbClr val="CC0066"/>
    <a:srgbClr val="000099"/>
    <a:srgbClr val="C10B32"/>
    <a:srgbClr val="C40842"/>
    <a:srgbClr val="C804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tile chiaro 3 - Color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Stile chiaro 3 - Color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35" autoAdjust="0"/>
    <p:restoredTop sz="94340" autoAdjust="0"/>
  </p:normalViewPr>
  <p:slideViewPr>
    <p:cSldViewPr snapToGrid="0">
      <p:cViewPr varScale="1">
        <p:scale>
          <a:sx n="82" d="100"/>
          <a:sy n="82" d="100"/>
        </p:scale>
        <p:origin x="-1304" y="-120"/>
      </p:cViewPr>
      <p:guideLst>
        <p:guide orient="horz" pos="4319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-2316" y="-10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21" Type="http://schemas.openxmlformats.org/officeDocument/2006/relationships/printerSettings" Target="printerSettings/printerSettings1.bin"/><Relationship Id="rId22" Type="http://schemas.openxmlformats.org/officeDocument/2006/relationships/tags" Target="tags/tag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6.emf"/><Relationship Id="rId3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8.emf"/><Relationship Id="rId3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10.emf"/><Relationship Id="rId3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13.emf"/><Relationship Id="rId3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4" Type="http://schemas.openxmlformats.org/officeDocument/2006/relationships/image" Target="../media/image18.emf"/><Relationship Id="rId1" Type="http://schemas.openxmlformats.org/officeDocument/2006/relationships/image" Target="../media/image5.emf"/><Relationship Id="rId2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4" Type="http://schemas.openxmlformats.org/officeDocument/2006/relationships/image" Target="../media/image22.emf"/><Relationship Id="rId1" Type="http://schemas.openxmlformats.org/officeDocument/2006/relationships/image" Target="../media/image5.emf"/><Relationship Id="rId2" Type="http://schemas.openxmlformats.org/officeDocument/2006/relationships/image" Target="../media/image20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2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24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2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Relationship Id="rId2" Type="http://schemas.openxmlformats.org/officeDocument/2006/relationships/image" Target="../media/image26.emf"/><Relationship Id="rId3" Type="http://schemas.openxmlformats.org/officeDocument/2006/relationships/image" Target="../media/image2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fld id="{8CB88C83-F2A4-AC43-BF0E-D1CB03526072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8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30308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fld id="{92100E07-CD07-46D0-9521-829D10FA33B9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53978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fld id="{048445ED-EA52-9F43-80A9-DE7624D8B88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09613" y="744538"/>
            <a:ext cx="537845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8" y="4715153"/>
            <a:ext cx="4984962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8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0308"/>
            <a:ext cx="294566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 pitchFamily="18" charset="0"/>
                <a:cs typeface="+mn-cs"/>
              </a:defRPr>
            </a:lvl1pPr>
          </a:lstStyle>
          <a:p>
            <a:pPr>
              <a:defRPr/>
            </a:pPr>
            <a:fld id="{02B3BDA8-6E5E-428F-86B8-06FF1BC46B13}" type="slidenum">
              <a:rPr lang="it-IT"/>
              <a:pPr>
                <a:defRPr/>
              </a:pPr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265054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57EC8E53-57AF-1740-9223-116C2BF57124}" type="datetime1">
              <a:rPr lang="it-IT" smtClean="0">
                <a:cs typeface="Arial" charset="0"/>
              </a:rPr>
              <a:pPr/>
              <a:t>05/03/16</a:t>
            </a:fld>
            <a:endParaRPr lang="it-IT" smtClean="0">
              <a:cs typeface="Arial" charset="0"/>
            </a:endParaRPr>
          </a:p>
        </p:txBody>
      </p:sp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C0C955-30C5-4348-AD1D-F036DE067A6A}" type="slidenum">
              <a:rPr lang="it-IT" smtClean="0">
                <a:cs typeface="Arial" charset="0"/>
              </a:rPr>
              <a:pPr/>
              <a:t>1</a:t>
            </a:fld>
            <a:endParaRPr lang="it-IT" smtClean="0">
              <a:cs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</p:spTree>
    <p:extLst>
      <p:ext uri="{BB962C8B-B14F-4D97-AF65-F5344CB8AC3E}">
        <p14:creationId xmlns:p14="http://schemas.microsoft.com/office/powerpoint/2010/main" val="1832327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1268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870128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6757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0756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2764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36008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9694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19915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1316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65037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7427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53420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2680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118056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81157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A7A4208-BD37-0E4A-96CB-74D042CEAA99}" type="datetime1">
              <a:rPr lang="it-IT" smtClean="0"/>
              <a:pPr>
                <a:defRPr/>
              </a:pPr>
              <a:t>05/03/16</a:t>
            </a:fld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2B3BDA8-6E5E-428F-86B8-06FF1BC46B13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5203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4" Type="http://schemas.openxmlformats.org/officeDocument/2006/relationships/slideMaster" Target="../slideMasters/slideMaster1.xml"/><Relationship Id="rId5" Type="http://schemas.openxmlformats.org/officeDocument/2006/relationships/oleObject" Target="../embeddings/oleObject2.bin"/><Relationship Id="rId6" Type="http://schemas.openxmlformats.org/officeDocument/2006/relationships/image" Target="../media/image1.emf"/><Relationship Id="rId1" Type="http://schemas.openxmlformats.org/officeDocument/2006/relationships/vmlDrawing" Target="../drawings/vmlDrawing2.vml"/><Relationship Id="rId2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1.emf"/><Relationship Id="rId6" Type="http://schemas.openxmlformats.org/officeDocument/2006/relationships/image" Target="../media/image2.jpeg"/><Relationship Id="rId1" Type="http://schemas.openxmlformats.org/officeDocument/2006/relationships/vmlDrawing" Target="../drawings/vmlDrawing3.vml"/><Relationship Id="rId2" Type="http://schemas.openxmlformats.org/officeDocument/2006/relationships/tags" Target="../tags/tag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ggetto 1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34215738"/>
              </p:ext>
            </p:ext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5790" name="Diapositiva think-cell" r:id="rId5" imgW="6350000" imgH="6350000" progId="TCLayout.ActiveDocument.1">
                  <p:embed/>
                </p:oleObj>
              </mc:Choice>
              <mc:Fallback>
                <p:oleObj name="Diapositiva think-cell" r:id="rId5" imgW="6350000" imgH="6350000" progId="TCLayout.ActiveDocument.1">
                  <p:embed/>
                  <p:pic>
                    <p:nvPicPr>
                      <p:cNvPr id="0" name="Picture 3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28"/>
          <p:cNvSpPr txBox="1">
            <a:spLocks noChangeArrowheads="1"/>
          </p:cNvSpPr>
          <p:nvPr userDrawn="1">
            <p:custDataLst>
              <p:tags r:id="rId3"/>
            </p:custDataLst>
          </p:nvPr>
        </p:nvSpPr>
        <p:spPr bwMode="auto">
          <a:xfrm>
            <a:off x="550863" y="6671276"/>
            <a:ext cx="8801100" cy="1384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 eaLnBrk="0" hangingPunct="0">
              <a:defRPr/>
            </a:pP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This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information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is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confidential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and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was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prepared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by Innovation</a:t>
            </a:r>
            <a:r>
              <a:rPr lang="it-IT" sz="900" baseline="0" dirty="0" smtClean="0">
                <a:solidFill>
                  <a:srgbClr val="134C42"/>
                </a:solidFill>
                <a:cs typeface="+mn-cs"/>
              </a:rPr>
              <a:t> Team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solely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for the use of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our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client;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it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is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not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to be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relied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on by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any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3rd party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without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Innovation Team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prior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written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 </a:t>
            </a:r>
            <a:r>
              <a:rPr lang="it-IT" sz="900" dirty="0" err="1" smtClean="0">
                <a:solidFill>
                  <a:srgbClr val="134C42"/>
                </a:solidFill>
                <a:cs typeface="+mn-cs"/>
              </a:rPr>
              <a:t>consent</a:t>
            </a:r>
            <a:r>
              <a:rPr lang="it-IT" sz="900" dirty="0" smtClean="0">
                <a:solidFill>
                  <a:srgbClr val="134C42"/>
                </a:solidFill>
                <a:cs typeface="+mn-cs"/>
              </a:rPr>
              <a:t>.</a:t>
            </a:r>
            <a:endParaRPr lang="it-IT" altLang="zh-CN" sz="900" dirty="0">
              <a:solidFill>
                <a:srgbClr val="134C42"/>
              </a:solidFill>
              <a:ea typeface="SimSun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ggetto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00526903"/>
              </p:ext>
            </p:ext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6839" name="Diapositiva think-cell" r:id="rId4" imgW="6350000" imgH="6350000" progId="TCLayout.ActiveDocument.1">
                  <p:embed/>
                </p:oleObj>
              </mc:Choice>
              <mc:Fallback>
                <p:oleObj name="Diapositiva think-cell" r:id="rId4" imgW="6350000" imgH="6350000" progId="TCLayout.ActiveDocument.1">
                  <p:embed/>
                  <p:pic>
                    <p:nvPicPr>
                      <p:cNvPr id="0" name="Picture 3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Immagine 4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954" y="59698"/>
            <a:ext cx="1216160" cy="683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vmlDrawing" Target="../drawings/vmlDrawing1.vml"/><Relationship Id="rId5" Type="http://schemas.openxmlformats.org/officeDocument/2006/relationships/tags" Target="../tags/tag2.xml"/><Relationship Id="rId6" Type="http://schemas.openxmlformats.org/officeDocument/2006/relationships/oleObject" Target="../embeddings/oleObject1.bin"/><Relationship Id="rId7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ggetto 1" hidden="1"/>
          <p:cNvGraphicFramePr>
            <a:graphicFrameLocks noChangeAspect="1"/>
          </p:cNvGraphicFramePr>
          <p:nvPr userDrawn="1"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2725155524"/>
              </p:ext>
            </p:ext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4794" name="Diapositiva think-cell" r:id="rId6" imgW="6350000" imgH="6350000" progId="TCLayout.ActiveDocument.1">
                  <p:embed/>
                </p:oleObj>
              </mc:Choice>
              <mc:Fallback>
                <p:oleObj name="Diapositiva think-cell" r:id="rId6" imgW="6350000" imgH="6350000" progId="TCLayout.ActiveDocument.1">
                  <p:embed/>
                  <p:pic>
                    <p:nvPicPr>
                      <p:cNvPr id="0" name="Picture 3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6055" name="Oval 7"/>
          <p:cNvSpPr>
            <a:spLocks noChangeArrowheads="1"/>
          </p:cNvSpPr>
          <p:nvPr/>
        </p:nvSpPr>
        <p:spPr bwMode="gray">
          <a:xfrm>
            <a:off x="4668838" y="6553538"/>
            <a:ext cx="568325" cy="25967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 defTabSz="762000" eaLnBrk="0" hangingPunct="0">
              <a:defRPr/>
            </a:pPr>
            <a:fld id="{C8E3A41D-1902-4AEF-9C03-3FF2630B1220}" type="slidenum">
              <a:rPr lang="it-IT" sz="1200" b="1">
                <a:solidFill>
                  <a:schemeClr val="bg1">
                    <a:lumMod val="50000"/>
                  </a:schemeClr>
                </a:solidFill>
                <a:cs typeface="+mn-cs"/>
              </a:rPr>
              <a:pPr algn="ctr" defTabSz="762000" eaLnBrk="0" hangingPunct="0">
                <a:defRPr/>
              </a:pPr>
              <a:t>‹n.›</a:t>
            </a:fld>
            <a:endParaRPr lang="it-IT" sz="1200" b="1">
              <a:solidFill>
                <a:schemeClr val="bg1">
                  <a:lumMod val="50000"/>
                </a:schemeClr>
              </a:solidFill>
              <a:cs typeface="+mn-cs"/>
            </a:endParaRPr>
          </a:p>
        </p:txBody>
      </p:sp>
      <p:sp>
        <p:nvSpPr>
          <p:cNvPr id="386112" name="Line 24"/>
          <p:cNvSpPr>
            <a:spLocks noChangeShapeType="1"/>
          </p:cNvSpPr>
          <p:nvPr userDrawn="1"/>
        </p:nvSpPr>
        <p:spPr bwMode="auto">
          <a:xfrm>
            <a:off x="0" y="6332745"/>
            <a:ext cx="9904413" cy="0"/>
          </a:xfrm>
          <a:prstGeom prst="line">
            <a:avLst/>
          </a:prstGeom>
          <a:noFill/>
          <a:ln w="12700">
            <a:solidFill>
              <a:srgbClr val="00664D"/>
            </a:solidFill>
            <a:round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endParaRPr lang="it-IT">
              <a:cs typeface="+mn-cs"/>
            </a:endParaRPr>
          </a:p>
        </p:txBody>
      </p:sp>
      <p:sp>
        <p:nvSpPr>
          <p:cNvPr id="6" name="Rettangolo 5"/>
          <p:cNvSpPr/>
          <p:nvPr userDrawn="1"/>
        </p:nvSpPr>
        <p:spPr>
          <a:xfrm>
            <a:off x="87636" y="6372612"/>
            <a:ext cx="2657707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</a:pPr>
            <a:r>
              <a:rPr lang="it-IT" sz="2000" dirty="0">
                <a:solidFill>
                  <a:srgbClr val="005050"/>
                </a:solidFill>
                <a:latin typeface="Calibri" pitchFamily="34" charset="0"/>
                <a:ea typeface="MS Mincho"/>
                <a:cs typeface="Arial"/>
              </a:rPr>
              <a:t>INNOVATION</a:t>
            </a:r>
            <a:r>
              <a:rPr lang="it-IT" sz="2000" dirty="0">
                <a:solidFill>
                  <a:srgbClr val="A6A6A6"/>
                </a:solidFill>
                <a:latin typeface="Calibri" pitchFamily="34" charset="0"/>
                <a:ea typeface="MS Mincho"/>
                <a:cs typeface="Courier New"/>
              </a:rPr>
              <a:t>TEAM</a:t>
            </a:r>
            <a:endParaRPr lang="it-IT" sz="2000" dirty="0">
              <a:solidFill>
                <a:srgbClr val="A6A6A6"/>
              </a:solidFill>
              <a:latin typeface="Calibri" pitchFamily="34" charset="0"/>
              <a:ea typeface="MS Mincho"/>
              <a:cs typeface="Arial" charset="0"/>
            </a:endParaRPr>
          </a:p>
        </p:txBody>
      </p:sp>
      <p:sp>
        <p:nvSpPr>
          <p:cNvPr id="10" name="Rettangolo 9"/>
          <p:cNvSpPr/>
          <p:nvPr userDrawn="1"/>
        </p:nvSpPr>
        <p:spPr>
          <a:xfrm>
            <a:off x="5826083" y="6349384"/>
            <a:ext cx="40511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762000" eaLnBrk="0" hangingPunct="0"/>
            <a:r>
              <a:rPr lang="it-IT" sz="1600" dirty="0" smtClean="0">
                <a:solidFill>
                  <a:srgbClr val="006666"/>
                </a:solidFill>
                <a:ea typeface="ＭＳ Ｐゴシック" pitchFamily="34" charset="-128"/>
              </a:rPr>
              <a:t>Agenti e tecnologie</a:t>
            </a:r>
          </a:p>
          <a:p>
            <a:pPr algn="r" defTabSz="762000" eaLnBrk="0" hangingPunct="0"/>
            <a:r>
              <a:rPr lang="it-IT" sz="1400" dirty="0" smtClean="0">
                <a:solidFill>
                  <a:srgbClr val="006666"/>
                </a:solidFill>
                <a:ea typeface="ＭＳ Ｐゴシック" pitchFamily="34" charset="-128"/>
              </a:rPr>
              <a:t>Opportunità,</a:t>
            </a:r>
            <a:r>
              <a:rPr lang="it-IT" sz="1400" baseline="0" dirty="0" smtClean="0">
                <a:solidFill>
                  <a:srgbClr val="006666"/>
                </a:solidFill>
                <a:ea typeface="ＭＳ Ｐゴシック" pitchFamily="34" charset="-128"/>
              </a:rPr>
              <a:t> esigenze e investimenti</a:t>
            </a:r>
            <a:endParaRPr lang="it-IT" sz="1400" dirty="0" smtClean="0">
              <a:solidFill>
                <a:srgbClr val="006666"/>
              </a:solidFill>
              <a:ea typeface="ＭＳ Ｐゴシック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58" r:id="rId2"/>
  </p:sldLayoutIdLst>
  <p:timing>
    <p:tnLst>
      <p:par>
        <p:cTn xmlns:p14="http://schemas.microsoft.com/office/powerpoint/2010/main" id="1" dur="indefinite" restart="never" nodeType="tmRoot"/>
      </p:par>
    </p:tnLst>
  </p:timing>
  <p:hf sldNum="0" hdr="0" ftr="0" dt="0"/>
  <p:txStyles>
    <p:titleStyle>
      <a:lvl1pPr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2pPr>
      <a:lvl3pPr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3pPr>
      <a:lvl4pPr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4pPr>
      <a:lvl5pPr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5pPr>
      <a:lvl6pPr marL="457200"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6pPr>
      <a:lvl7pPr marL="914400"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7pPr>
      <a:lvl8pPr marL="1371600"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8pPr>
      <a:lvl9pPr marL="1828800" algn="l" defTabSz="762000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tx1"/>
          </a:solidFill>
          <a:latin typeface="Arial" charset="0"/>
        </a:defRPr>
      </a:lvl9pPr>
    </p:titleStyle>
    <p:bodyStyle>
      <a:lvl1pPr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560388" indent="-28575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2pPr>
      <a:lvl3pPr marL="1046163" indent="-22860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3pPr>
      <a:lvl4pPr marL="1516063" indent="-22860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4pPr>
      <a:lvl5pPr marL="2006600" indent="-22860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5pPr>
      <a:lvl6pPr marL="2463800" indent="-22860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6pPr>
      <a:lvl7pPr marL="2921000" indent="-22860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7pPr>
      <a:lvl8pPr marL="3378200" indent="-22860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8pPr>
      <a:lvl9pPr marL="3835400" indent="-228600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4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3.jpeg"/><Relationship Id="rId5" Type="http://schemas.openxmlformats.org/officeDocument/2006/relationships/image" Target="../media/image4.png"/><Relationship Id="rId1" Type="http://schemas.openxmlformats.org/officeDocument/2006/relationships/tags" Target="../tags/tag6.x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0" Type="http://schemas.openxmlformats.org/officeDocument/2006/relationships/tags" Target="../tags/tag25.xml"/><Relationship Id="rId21" Type="http://schemas.openxmlformats.org/officeDocument/2006/relationships/tags" Target="../tags/tag26.xml"/><Relationship Id="rId22" Type="http://schemas.openxmlformats.org/officeDocument/2006/relationships/tags" Target="../tags/tag27.xml"/><Relationship Id="rId23" Type="http://schemas.openxmlformats.org/officeDocument/2006/relationships/tags" Target="../tags/tag28.xml"/><Relationship Id="rId24" Type="http://schemas.openxmlformats.org/officeDocument/2006/relationships/tags" Target="../tags/tag29.xml"/><Relationship Id="rId25" Type="http://schemas.openxmlformats.org/officeDocument/2006/relationships/tags" Target="../tags/tag30.xml"/><Relationship Id="rId26" Type="http://schemas.openxmlformats.org/officeDocument/2006/relationships/slideLayout" Target="../slideLayouts/slideLayout2.xml"/><Relationship Id="rId27" Type="http://schemas.openxmlformats.org/officeDocument/2006/relationships/notesSlide" Target="../notesSlides/notesSlide3.xml"/><Relationship Id="rId28" Type="http://schemas.openxmlformats.org/officeDocument/2006/relationships/oleObject" Target="../embeddings/oleObject4.bin"/><Relationship Id="rId29" Type="http://schemas.openxmlformats.org/officeDocument/2006/relationships/image" Target="../media/image5.emf"/><Relationship Id="rId1" Type="http://schemas.openxmlformats.org/officeDocument/2006/relationships/vmlDrawing" Target="../drawings/vmlDrawing4.vml"/><Relationship Id="rId2" Type="http://schemas.openxmlformats.org/officeDocument/2006/relationships/tags" Target="../tags/tag7.xml"/><Relationship Id="rId3" Type="http://schemas.openxmlformats.org/officeDocument/2006/relationships/tags" Target="../tags/tag8.xml"/><Relationship Id="rId4" Type="http://schemas.openxmlformats.org/officeDocument/2006/relationships/tags" Target="../tags/tag9.xml"/><Relationship Id="rId5" Type="http://schemas.openxmlformats.org/officeDocument/2006/relationships/tags" Target="../tags/tag10.xml"/><Relationship Id="rId30" Type="http://schemas.openxmlformats.org/officeDocument/2006/relationships/oleObject" Target="../embeddings/oleObject5.bin"/><Relationship Id="rId31" Type="http://schemas.openxmlformats.org/officeDocument/2006/relationships/image" Target="../media/image6.emf"/><Relationship Id="rId32" Type="http://schemas.openxmlformats.org/officeDocument/2006/relationships/oleObject" Target="../embeddings/oleObject6.bin"/><Relationship Id="rId9" Type="http://schemas.openxmlformats.org/officeDocument/2006/relationships/tags" Target="../tags/tag14.xml"/><Relationship Id="rId6" Type="http://schemas.openxmlformats.org/officeDocument/2006/relationships/tags" Target="../tags/tag11.xml"/><Relationship Id="rId7" Type="http://schemas.openxmlformats.org/officeDocument/2006/relationships/tags" Target="../tags/tag12.xml"/><Relationship Id="rId8" Type="http://schemas.openxmlformats.org/officeDocument/2006/relationships/tags" Target="../tags/tag13.xml"/><Relationship Id="rId33" Type="http://schemas.openxmlformats.org/officeDocument/2006/relationships/image" Target="../media/image7.emf"/><Relationship Id="rId10" Type="http://schemas.openxmlformats.org/officeDocument/2006/relationships/tags" Target="../tags/tag15.xml"/><Relationship Id="rId11" Type="http://schemas.openxmlformats.org/officeDocument/2006/relationships/tags" Target="../tags/tag16.xml"/><Relationship Id="rId12" Type="http://schemas.openxmlformats.org/officeDocument/2006/relationships/tags" Target="../tags/tag17.xml"/><Relationship Id="rId13" Type="http://schemas.openxmlformats.org/officeDocument/2006/relationships/tags" Target="../tags/tag18.xml"/><Relationship Id="rId14" Type="http://schemas.openxmlformats.org/officeDocument/2006/relationships/tags" Target="../tags/tag19.xml"/><Relationship Id="rId15" Type="http://schemas.openxmlformats.org/officeDocument/2006/relationships/tags" Target="../tags/tag20.xml"/><Relationship Id="rId16" Type="http://schemas.openxmlformats.org/officeDocument/2006/relationships/tags" Target="../tags/tag21.xml"/><Relationship Id="rId17" Type="http://schemas.openxmlformats.org/officeDocument/2006/relationships/tags" Target="../tags/tag22.xml"/><Relationship Id="rId18" Type="http://schemas.openxmlformats.org/officeDocument/2006/relationships/tags" Target="../tags/tag23.xml"/><Relationship Id="rId19" Type="http://schemas.openxmlformats.org/officeDocument/2006/relationships/tags" Target="../tags/tag24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tags" Target="../tags/tag42.xml"/><Relationship Id="rId14" Type="http://schemas.openxmlformats.org/officeDocument/2006/relationships/tags" Target="../tags/tag43.xml"/><Relationship Id="rId15" Type="http://schemas.openxmlformats.org/officeDocument/2006/relationships/tags" Target="../tags/tag44.xml"/><Relationship Id="rId16" Type="http://schemas.openxmlformats.org/officeDocument/2006/relationships/tags" Target="../tags/tag45.xml"/><Relationship Id="rId17" Type="http://schemas.openxmlformats.org/officeDocument/2006/relationships/tags" Target="../tags/tag46.xml"/><Relationship Id="rId18" Type="http://schemas.openxmlformats.org/officeDocument/2006/relationships/tags" Target="../tags/tag47.xml"/><Relationship Id="rId19" Type="http://schemas.openxmlformats.org/officeDocument/2006/relationships/tags" Target="../tags/tag48.xml"/><Relationship Id="rId50" Type="http://schemas.openxmlformats.org/officeDocument/2006/relationships/oleObject" Target="../embeddings/oleObject7.bin"/><Relationship Id="rId51" Type="http://schemas.openxmlformats.org/officeDocument/2006/relationships/image" Target="../media/image5.emf"/><Relationship Id="rId52" Type="http://schemas.openxmlformats.org/officeDocument/2006/relationships/oleObject" Target="../embeddings/oleObject8.bin"/><Relationship Id="rId53" Type="http://schemas.openxmlformats.org/officeDocument/2006/relationships/image" Target="../media/image8.emf"/><Relationship Id="rId54" Type="http://schemas.openxmlformats.org/officeDocument/2006/relationships/oleObject" Target="../embeddings/oleObject9.bin"/><Relationship Id="rId55" Type="http://schemas.openxmlformats.org/officeDocument/2006/relationships/image" Target="../media/image9.emf"/><Relationship Id="rId40" Type="http://schemas.openxmlformats.org/officeDocument/2006/relationships/tags" Target="../tags/tag69.xml"/><Relationship Id="rId41" Type="http://schemas.openxmlformats.org/officeDocument/2006/relationships/tags" Target="../tags/tag70.xml"/><Relationship Id="rId42" Type="http://schemas.openxmlformats.org/officeDocument/2006/relationships/tags" Target="../tags/tag71.xml"/><Relationship Id="rId43" Type="http://schemas.openxmlformats.org/officeDocument/2006/relationships/tags" Target="../tags/tag72.xml"/><Relationship Id="rId44" Type="http://schemas.openxmlformats.org/officeDocument/2006/relationships/tags" Target="../tags/tag73.xml"/><Relationship Id="rId45" Type="http://schemas.openxmlformats.org/officeDocument/2006/relationships/tags" Target="../tags/tag74.xml"/><Relationship Id="rId46" Type="http://schemas.openxmlformats.org/officeDocument/2006/relationships/tags" Target="../tags/tag75.xml"/><Relationship Id="rId47" Type="http://schemas.openxmlformats.org/officeDocument/2006/relationships/tags" Target="../tags/tag76.xml"/><Relationship Id="rId48" Type="http://schemas.openxmlformats.org/officeDocument/2006/relationships/slideLayout" Target="../slideLayouts/slideLayout2.xml"/><Relationship Id="rId49" Type="http://schemas.openxmlformats.org/officeDocument/2006/relationships/notesSlide" Target="../notesSlides/notesSlide4.xml"/><Relationship Id="rId1" Type="http://schemas.openxmlformats.org/officeDocument/2006/relationships/vmlDrawing" Target="../drawings/vmlDrawing5.vml"/><Relationship Id="rId2" Type="http://schemas.openxmlformats.org/officeDocument/2006/relationships/tags" Target="../tags/tag31.xml"/><Relationship Id="rId3" Type="http://schemas.openxmlformats.org/officeDocument/2006/relationships/tags" Target="../tags/tag32.xml"/><Relationship Id="rId4" Type="http://schemas.openxmlformats.org/officeDocument/2006/relationships/tags" Target="../tags/tag33.xml"/><Relationship Id="rId5" Type="http://schemas.openxmlformats.org/officeDocument/2006/relationships/tags" Target="../tags/tag34.xml"/><Relationship Id="rId6" Type="http://schemas.openxmlformats.org/officeDocument/2006/relationships/tags" Target="../tags/tag35.xml"/><Relationship Id="rId7" Type="http://schemas.openxmlformats.org/officeDocument/2006/relationships/tags" Target="../tags/tag36.xml"/><Relationship Id="rId8" Type="http://schemas.openxmlformats.org/officeDocument/2006/relationships/tags" Target="../tags/tag37.xml"/><Relationship Id="rId9" Type="http://schemas.openxmlformats.org/officeDocument/2006/relationships/tags" Target="../tags/tag38.xml"/><Relationship Id="rId30" Type="http://schemas.openxmlformats.org/officeDocument/2006/relationships/tags" Target="../tags/tag59.xml"/><Relationship Id="rId31" Type="http://schemas.openxmlformats.org/officeDocument/2006/relationships/tags" Target="../tags/tag60.xml"/><Relationship Id="rId32" Type="http://schemas.openxmlformats.org/officeDocument/2006/relationships/tags" Target="../tags/tag61.xml"/><Relationship Id="rId33" Type="http://schemas.openxmlformats.org/officeDocument/2006/relationships/tags" Target="../tags/tag62.xml"/><Relationship Id="rId34" Type="http://schemas.openxmlformats.org/officeDocument/2006/relationships/tags" Target="../tags/tag63.xml"/><Relationship Id="rId35" Type="http://schemas.openxmlformats.org/officeDocument/2006/relationships/tags" Target="../tags/tag64.xml"/><Relationship Id="rId36" Type="http://schemas.openxmlformats.org/officeDocument/2006/relationships/tags" Target="../tags/tag65.xml"/><Relationship Id="rId37" Type="http://schemas.openxmlformats.org/officeDocument/2006/relationships/tags" Target="../tags/tag66.xml"/><Relationship Id="rId38" Type="http://schemas.openxmlformats.org/officeDocument/2006/relationships/tags" Target="../tags/tag67.xml"/><Relationship Id="rId39" Type="http://schemas.openxmlformats.org/officeDocument/2006/relationships/tags" Target="../tags/tag68.xml"/><Relationship Id="rId20" Type="http://schemas.openxmlformats.org/officeDocument/2006/relationships/tags" Target="../tags/tag49.xml"/><Relationship Id="rId21" Type="http://schemas.openxmlformats.org/officeDocument/2006/relationships/tags" Target="../tags/tag50.xml"/><Relationship Id="rId22" Type="http://schemas.openxmlformats.org/officeDocument/2006/relationships/tags" Target="../tags/tag51.xml"/><Relationship Id="rId23" Type="http://schemas.openxmlformats.org/officeDocument/2006/relationships/tags" Target="../tags/tag52.xml"/><Relationship Id="rId24" Type="http://schemas.openxmlformats.org/officeDocument/2006/relationships/tags" Target="../tags/tag53.xml"/><Relationship Id="rId25" Type="http://schemas.openxmlformats.org/officeDocument/2006/relationships/tags" Target="../tags/tag54.xml"/><Relationship Id="rId26" Type="http://schemas.openxmlformats.org/officeDocument/2006/relationships/tags" Target="../tags/tag55.xml"/><Relationship Id="rId27" Type="http://schemas.openxmlformats.org/officeDocument/2006/relationships/tags" Target="../tags/tag56.xml"/><Relationship Id="rId28" Type="http://schemas.openxmlformats.org/officeDocument/2006/relationships/tags" Target="../tags/tag57.xml"/><Relationship Id="rId29" Type="http://schemas.openxmlformats.org/officeDocument/2006/relationships/tags" Target="../tags/tag58.xml"/><Relationship Id="rId10" Type="http://schemas.openxmlformats.org/officeDocument/2006/relationships/tags" Target="../tags/tag39.xml"/><Relationship Id="rId11" Type="http://schemas.openxmlformats.org/officeDocument/2006/relationships/tags" Target="../tags/tag40.xml"/><Relationship Id="rId12" Type="http://schemas.openxmlformats.org/officeDocument/2006/relationships/tags" Target="../tags/tag41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84.xml"/><Relationship Id="rId20" Type="http://schemas.openxmlformats.org/officeDocument/2006/relationships/tags" Target="../tags/tag95.xml"/><Relationship Id="rId21" Type="http://schemas.openxmlformats.org/officeDocument/2006/relationships/tags" Target="../tags/tag96.xml"/><Relationship Id="rId22" Type="http://schemas.openxmlformats.org/officeDocument/2006/relationships/slideLayout" Target="../slideLayouts/slideLayout2.xml"/><Relationship Id="rId23" Type="http://schemas.openxmlformats.org/officeDocument/2006/relationships/notesSlide" Target="../notesSlides/notesSlide5.xml"/><Relationship Id="rId24" Type="http://schemas.openxmlformats.org/officeDocument/2006/relationships/oleObject" Target="../embeddings/oleObject10.bin"/><Relationship Id="rId25" Type="http://schemas.openxmlformats.org/officeDocument/2006/relationships/image" Target="../media/image5.emf"/><Relationship Id="rId26" Type="http://schemas.openxmlformats.org/officeDocument/2006/relationships/oleObject" Target="../embeddings/oleObject11.bin"/><Relationship Id="rId27" Type="http://schemas.openxmlformats.org/officeDocument/2006/relationships/image" Target="../media/image10.emf"/><Relationship Id="rId28" Type="http://schemas.openxmlformats.org/officeDocument/2006/relationships/oleObject" Target="../embeddings/oleObject12.bin"/><Relationship Id="rId29" Type="http://schemas.openxmlformats.org/officeDocument/2006/relationships/image" Target="../media/image11.emf"/><Relationship Id="rId10" Type="http://schemas.openxmlformats.org/officeDocument/2006/relationships/tags" Target="../tags/tag85.xml"/><Relationship Id="rId11" Type="http://schemas.openxmlformats.org/officeDocument/2006/relationships/tags" Target="../tags/tag86.xml"/><Relationship Id="rId12" Type="http://schemas.openxmlformats.org/officeDocument/2006/relationships/tags" Target="../tags/tag87.xml"/><Relationship Id="rId13" Type="http://schemas.openxmlformats.org/officeDocument/2006/relationships/tags" Target="../tags/tag88.xml"/><Relationship Id="rId14" Type="http://schemas.openxmlformats.org/officeDocument/2006/relationships/tags" Target="../tags/tag89.xml"/><Relationship Id="rId15" Type="http://schemas.openxmlformats.org/officeDocument/2006/relationships/tags" Target="../tags/tag90.xml"/><Relationship Id="rId16" Type="http://schemas.openxmlformats.org/officeDocument/2006/relationships/tags" Target="../tags/tag91.xml"/><Relationship Id="rId17" Type="http://schemas.openxmlformats.org/officeDocument/2006/relationships/tags" Target="../tags/tag92.xml"/><Relationship Id="rId18" Type="http://schemas.openxmlformats.org/officeDocument/2006/relationships/tags" Target="../tags/tag93.xml"/><Relationship Id="rId19" Type="http://schemas.openxmlformats.org/officeDocument/2006/relationships/tags" Target="../tags/tag94.xml"/><Relationship Id="rId1" Type="http://schemas.openxmlformats.org/officeDocument/2006/relationships/vmlDrawing" Target="../drawings/vmlDrawing6.vml"/><Relationship Id="rId2" Type="http://schemas.openxmlformats.org/officeDocument/2006/relationships/tags" Target="../tags/tag77.xml"/><Relationship Id="rId3" Type="http://schemas.openxmlformats.org/officeDocument/2006/relationships/tags" Target="../tags/tag78.xml"/><Relationship Id="rId4" Type="http://schemas.openxmlformats.org/officeDocument/2006/relationships/tags" Target="../tags/tag79.xml"/><Relationship Id="rId5" Type="http://schemas.openxmlformats.org/officeDocument/2006/relationships/tags" Target="../tags/tag80.xml"/><Relationship Id="rId6" Type="http://schemas.openxmlformats.org/officeDocument/2006/relationships/tags" Target="../tags/tag81.xml"/><Relationship Id="rId7" Type="http://schemas.openxmlformats.org/officeDocument/2006/relationships/tags" Target="../tags/tag82.xml"/><Relationship Id="rId8" Type="http://schemas.openxmlformats.org/officeDocument/2006/relationships/tags" Target="../tags/tag8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98.xml"/><Relationship Id="rId4" Type="http://schemas.openxmlformats.org/officeDocument/2006/relationships/tags" Target="../tags/tag99.xm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6.xml"/><Relationship Id="rId7" Type="http://schemas.openxmlformats.org/officeDocument/2006/relationships/oleObject" Target="../embeddings/oleObject13.bin"/><Relationship Id="rId8" Type="http://schemas.openxmlformats.org/officeDocument/2006/relationships/image" Target="../media/image5.emf"/><Relationship Id="rId9" Type="http://schemas.openxmlformats.org/officeDocument/2006/relationships/oleObject" Target="../embeddings/oleObject14.bin"/><Relationship Id="rId10" Type="http://schemas.openxmlformats.org/officeDocument/2006/relationships/image" Target="../media/image12.emf"/><Relationship Id="rId1" Type="http://schemas.openxmlformats.org/officeDocument/2006/relationships/vmlDrawing" Target="../drawings/vmlDrawing7.vml"/><Relationship Id="rId2" Type="http://schemas.openxmlformats.org/officeDocument/2006/relationships/tags" Target="../tags/tag97.xml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tags" Target="../tags/tag111.xml"/><Relationship Id="rId14" Type="http://schemas.openxmlformats.org/officeDocument/2006/relationships/tags" Target="../tags/tag112.xml"/><Relationship Id="rId15" Type="http://schemas.openxmlformats.org/officeDocument/2006/relationships/tags" Target="../tags/tag113.xml"/><Relationship Id="rId16" Type="http://schemas.openxmlformats.org/officeDocument/2006/relationships/tags" Target="../tags/tag114.xml"/><Relationship Id="rId17" Type="http://schemas.openxmlformats.org/officeDocument/2006/relationships/tags" Target="../tags/tag115.xml"/><Relationship Id="rId18" Type="http://schemas.openxmlformats.org/officeDocument/2006/relationships/tags" Target="../tags/tag116.xml"/><Relationship Id="rId19" Type="http://schemas.openxmlformats.org/officeDocument/2006/relationships/tags" Target="../tags/tag117.xml"/><Relationship Id="rId63" Type="http://schemas.openxmlformats.org/officeDocument/2006/relationships/tags" Target="../tags/tag161.xml"/><Relationship Id="rId64" Type="http://schemas.openxmlformats.org/officeDocument/2006/relationships/tags" Target="../tags/tag162.xml"/><Relationship Id="rId65" Type="http://schemas.openxmlformats.org/officeDocument/2006/relationships/tags" Target="../tags/tag163.xml"/><Relationship Id="rId66" Type="http://schemas.openxmlformats.org/officeDocument/2006/relationships/tags" Target="../tags/tag164.xml"/><Relationship Id="rId67" Type="http://schemas.openxmlformats.org/officeDocument/2006/relationships/slideLayout" Target="../slideLayouts/slideLayout2.xml"/><Relationship Id="rId68" Type="http://schemas.openxmlformats.org/officeDocument/2006/relationships/notesSlide" Target="../notesSlides/notesSlide7.xml"/><Relationship Id="rId69" Type="http://schemas.openxmlformats.org/officeDocument/2006/relationships/oleObject" Target="../embeddings/oleObject15.bin"/><Relationship Id="rId50" Type="http://schemas.openxmlformats.org/officeDocument/2006/relationships/tags" Target="../tags/tag148.xml"/><Relationship Id="rId51" Type="http://schemas.openxmlformats.org/officeDocument/2006/relationships/tags" Target="../tags/tag149.xml"/><Relationship Id="rId52" Type="http://schemas.openxmlformats.org/officeDocument/2006/relationships/tags" Target="../tags/tag150.xml"/><Relationship Id="rId53" Type="http://schemas.openxmlformats.org/officeDocument/2006/relationships/tags" Target="../tags/tag151.xml"/><Relationship Id="rId54" Type="http://schemas.openxmlformats.org/officeDocument/2006/relationships/tags" Target="../tags/tag152.xml"/><Relationship Id="rId55" Type="http://schemas.openxmlformats.org/officeDocument/2006/relationships/tags" Target="../tags/tag153.xml"/><Relationship Id="rId56" Type="http://schemas.openxmlformats.org/officeDocument/2006/relationships/tags" Target="../tags/tag154.xml"/><Relationship Id="rId57" Type="http://schemas.openxmlformats.org/officeDocument/2006/relationships/tags" Target="../tags/tag155.xml"/><Relationship Id="rId58" Type="http://schemas.openxmlformats.org/officeDocument/2006/relationships/tags" Target="../tags/tag156.xml"/><Relationship Id="rId59" Type="http://schemas.openxmlformats.org/officeDocument/2006/relationships/tags" Target="../tags/tag157.xml"/><Relationship Id="rId40" Type="http://schemas.openxmlformats.org/officeDocument/2006/relationships/tags" Target="../tags/tag138.xml"/><Relationship Id="rId41" Type="http://schemas.openxmlformats.org/officeDocument/2006/relationships/tags" Target="../tags/tag139.xml"/><Relationship Id="rId42" Type="http://schemas.openxmlformats.org/officeDocument/2006/relationships/tags" Target="../tags/tag140.xml"/><Relationship Id="rId43" Type="http://schemas.openxmlformats.org/officeDocument/2006/relationships/tags" Target="../tags/tag141.xml"/><Relationship Id="rId44" Type="http://schemas.openxmlformats.org/officeDocument/2006/relationships/tags" Target="../tags/tag142.xml"/><Relationship Id="rId45" Type="http://schemas.openxmlformats.org/officeDocument/2006/relationships/tags" Target="../tags/tag143.xml"/><Relationship Id="rId46" Type="http://schemas.openxmlformats.org/officeDocument/2006/relationships/tags" Target="../tags/tag144.xml"/><Relationship Id="rId47" Type="http://schemas.openxmlformats.org/officeDocument/2006/relationships/tags" Target="../tags/tag145.xml"/><Relationship Id="rId48" Type="http://schemas.openxmlformats.org/officeDocument/2006/relationships/tags" Target="../tags/tag146.xml"/><Relationship Id="rId49" Type="http://schemas.openxmlformats.org/officeDocument/2006/relationships/tags" Target="../tags/tag147.xml"/><Relationship Id="rId1" Type="http://schemas.openxmlformats.org/officeDocument/2006/relationships/vmlDrawing" Target="../drawings/vmlDrawing8.vml"/><Relationship Id="rId2" Type="http://schemas.openxmlformats.org/officeDocument/2006/relationships/tags" Target="../tags/tag100.xml"/><Relationship Id="rId3" Type="http://schemas.openxmlformats.org/officeDocument/2006/relationships/tags" Target="../tags/tag101.xml"/><Relationship Id="rId4" Type="http://schemas.openxmlformats.org/officeDocument/2006/relationships/tags" Target="../tags/tag102.xml"/><Relationship Id="rId5" Type="http://schemas.openxmlformats.org/officeDocument/2006/relationships/tags" Target="../tags/tag103.xml"/><Relationship Id="rId6" Type="http://schemas.openxmlformats.org/officeDocument/2006/relationships/tags" Target="../tags/tag104.xml"/><Relationship Id="rId7" Type="http://schemas.openxmlformats.org/officeDocument/2006/relationships/tags" Target="../tags/tag105.xml"/><Relationship Id="rId8" Type="http://schemas.openxmlformats.org/officeDocument/2006/relationships/tags" Target="../tags/tag106.xml"/><Relationship Id="rId9" Type="http://schemas.openxmlformats.org/officeDocument/2006/relationships/tags" Target="../tags/tag107.xml"/><Relationship Id="rId30" Type="http://schemas.openxmlformats.org/officeDocument/2006/relationships/tags" Target="../tags/tag128.xml"/><Relationship Id="rId31" Type="http://schemas.openxmlformats.org/officeDocument/2006/relationships/tags" Target="../tags/tag129.xml"/><Relationship Id="rId32" Type="http://schemas.openxmlformats.org/officeDocument/2006/relationships/tags" Target="../tags/tag130.xml"/><Relationship Id="rId33" Type="http://schemas.openxmlformats.org/officeDocument/2006/relationships/tags" Target="../tags/tag131.xml"/><Relationship Id="rId34" Type="http://schemas.openxmlformats.org/officeDocument/2006/relationships/tags" Target="../tags/tag132.xml"/><Relationship Id="rId35" Type="http://schemas.openxmlformats.org/officeDocument/2006/relationships/tags" Target="../tags/tag133.xml"/><Relationship Id="rId36" Type="http://schemas.openxmlformats.org/officeDocument/2006/relationships/tags" Target="../tags/tag134.xml"/><Relationship Id="rId37" Type="http://schemas.openxmlformats.org/officeDocument/2006/relationships/tags" Target="../tags/tag135.xml"/><Relationship Id="rId38" Type="http://schemas.openxmlformats.org/officeDocument/2006/relationships/tags" Target="../tags/tag136.xml"/><Relationship Id="rId39" Type="http://schemas.openxmlformats.org/officeDocument/2006/relationships/tags" Target="../tags/tag137.xml"/><Relationship Id="rId70" Type="http://schemas.openxmlformats.org/officeDocument/2006/relationships/image" Target="../media/image5.emf"/><Relationship Id="rId71" Type="http://schemas.openxmlformats.org/officeDocument/2006/relationships/oleObject" Target="../embeddings/oleObject16.bin"/><Relationship Id="rId72" Type="http://schemas.openxmlformats.org/officeDocument/2006/relationships/image" Target="../media/image13.emf"/><Relationship Id="rId20" Type="http://schemas.openxmlformats.org/officeDocument/2006/relationships/tags" Target="../tags/tag118.xml"/><Relationship Id="rId21" Type="http://schemas.openxmlformats.org/officeDocument/2006/relationships/tags" Target="../tags/tag119.xml"/><Relationship Id="rId22" Type="http://schemas.openxmlformats.org/officeDocument/2006/relationships/tags" Target="../tags/tag120.xml"/><Relationship Id="rId23" Type="http://schemas.openxmlformats.org/officeDocument/2006/relationships/tags" Target="../tags/tag121.xml"/><Relationship Id="rId24" Type="http://schemas.openxmlformats.org/officeDocument/2006/relationships/tags" Target="../tags/tag122.xml"/><Relationship Id="rId25" Type="http://schemas.openxmlformats.org/officeDocument/2006/relationships/tags" Target="../tags/tag123.xml"/><Relationship Id="rId26" Type="http://schemas.openxmlformats.org/officeDocument/2006/relationships/tags" Target="../tags/tag124.xml"/><Relationship Id="rId27" Type="http://schemas.openxmlformats.org/officeDocument/2006/relationships/tags" Target="../tags/tag125.xml"/><Relationship Id="rId28" Type="http://schemas.openxmlformats.org/officeDocument/2006/relationships/tags" Target="../tags/tag126.xml"/><Relationship Id="rId29" Type="http://schemas.openxmlformats.org/officeDocument/2006/relationships/tags" Target="../tags/tag127.xml"/><Relationship Id="rId73" Type="http://schemas.openxmlformats.org/officeDocument/2006/relationships/oleObject" Target="../embeddings/oleObject17.bin"/><Relationship Id="rId74" Type="http://schemas.openxmlformats.org/officeDocument/2006/relationships/image" Target="../media/image14.emf"/><Relationship Id="rId60" Type="http://schemas.openxmlformats.org/officeDocument/2006/relationships/tags" Target="../tags/tag158.xml"/><Relationship Id="rId61" Type="http://schemas.openxmlformats.org/officeDocument/2006/relationships/tags" Target="../tags/tag159.xml"/><Relationship Id="rId62" Type="http://schemas.openxmlformats.org/officeDocument/2006/relationships/tags" Target="../tags/tag160.xml"/><Relationship Id="rId10" Type="http://schemas.openxmlformats.org/officeDocument/2006/relationships/tags" Target="../tags/tag108.xml"/><Relationship Id="rId11" Type="http://schemas.openxmlformats.org/officeDocument/2006/relationships/tags" Target="../tags/tag109.xml"/><Relationship Id="rId12" Type="http://schemas.openxmlformats.org/officeDocument/2006/relationships/tags" Target="../tags/tag1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20" Type="http://schemas.openxmlformats.org/officeDocument/2006/relationships/oleObject" Target="../embeddings/oleObject18.bin"/><Relationship Id="rId21" Type="http://schemas.openxmlformats.org/officeDocument/2006/relationships/image" Target="../media/image5.emf"/><Relationship Id="rId22" Type="http://schemas.openxmlformats.org/officeDocument/2006/relationships/oleObject" Target="../embeddings/oleObject19.bin"/><Relationship Id="rId23" Type="http://schemas.openxmlformats.org/officeDocument/2006/relationships/image" Target="../media/image15.emf"/><Relationship Id="rId10" Type="http://schemas.openxmlformats.org/officeDocument/2006/relationships/tags" Target="../tags/tag173.xml"/><Relationship Id="rId11" Type="http://schemas.openxmlformats.org/officeDocument/2006/relationships/tags" Target="../tags/tag174.xml"/><Relationship Id="rId12" Type="http://schemas.openxmlformats.org/officeDocument/2006/relationships/tags" Target="../tags/tag175.xml"/><Relationship Id="rId13" Type="http://schemas.openxmlformats.org/officeDocument/2006/relationships/tags" Target="../tags/tag176.xml"/><Relationship Id="rId14" Type="http://schemas.openxmlformats.org/officeDocument/2006/relationships/tags" Target="../tags/tag177.xml"/><Relationship Id="rId15" Type="http://schemas.openxmlformats.org/officeDocument/2006/relationships/tags" Target="../tags/tag178.xml"/><Relationship Id="rId16" Type="http://schemas.openxmlformats.org/officeDocument/2006/relationships/tags" Target="../tags/tag179.xml"/><Relationship Id="rId17" Type="http://schemas.openxmlformats.org/officeDocument/2006/relationships/tags" Target="../tags/tag180.xml"/><Relationship Id="rId18" Type="http://schemas.openxmlformats.org/officeDocument/2006/relationships/slideLayout" Target="../slideLayouts/slideLayout2.xml"/><Relationship Id="rId19" Type="http://schemas.openxmlformats.org/officeDocument/2006/relationships/notesSlide" Target="../notesSlides/notesSlide9.xml"/><Relationship Id="rId1" Type="http://schemas.openxmlformats.org/officeDocument/2006/relationships/vmlDrawing" Target="../drawings/vmlDrawing9.vml"/><Relationship Id="rId2" Type="http://schemas.openxmlformats.org/officeDocument/2006/relationships/tags" Target="../tags/tag165.xml"/><Relationship Id="rId3" Type="http://schemas.openxmlformats.org/officeDocument/2006/relationships/tags" Target="../tags/tag166.xml"/><Relationship Id="rId4" Type="http://schemas.openxmlformats.org/officeDocument/2006/relationships/tags" Target="../tags/tag167.xml"/><Relationship Id="rId5" Type="http://schemas.openxmlformats.org/officeDocument/2006/relationships/tags" Target="../tags/tag168.xml"/><Relationship Id="rId6" Type="http://schemas.openxmlformats.org/officeDocument/2006/relationships/tags" Target="../tags/tag169.xml"/><Relationship Id="rId7" Type="http://schemas.openxmlformats.org/officeDocument/2006/relationships/tags" Target="../tags/tag170.xml"/><Relationship Id="rId8" Type="http://schemas.openxmlformats.org/officeDocument/2006/relationships/tags" Target="../tags/tag171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88.xml"/><Relationship Id="rId20" Type="http://schemas.openxmlformats.org/officeDocument/2006/relationships/tags" Target="../tags/tag199.xml"/><Relationship Id="rId21" Type="http://schemas.openxmlformats.org/officeDocument/2006/relationships/slideLayout" Target="../slideLayouts/slideLayout2.xml"/><Relationship Id="rId22" Type="http://schemas.openxmlformats.org/officeDocument/2006/relationships/notesSlide" Target="../notesSlides/notesSlide10.xml"/><Relationship Id="rId23" Type="http://schemas.openxmlformats.org/officeDocument/2006/relationships/oleObject" Target="../embeddings/oleObject20.bin"/><Relationship Id="rId24" Type="http://schemas.openxmlformats.org/officeDocument/2006/relationships/image" Target="../media/image5.emf"/><Relationship Id="rId25" Type="http://schemas.openxmlformats.org/officeDocument/2006/relationships/oleObject" Target="../embeddings/oleObject21.bin"/><Relationship Id="rId26" Type="http://schemas.openxmlformats.org/officeDocument/2006/relationships/image" Target="../media/image16.emf"/><Relationship Id="rId27" Type="http://schemas.openxmlformats.org/officeDocument/2006/relationships/oleObject" Target="../embeddings/oleObject22.bin"/><Relationship Id="rId28" Type="http://schemas.openxmlformats.org/officeDocument/2006/relationships/image" Target="../media/image17.emf"/><Relationship Id="rId29" Type="http://schemas.openxmlformats.org/officeDocument/2006/relationships/oleObject" Target="../embeddings/oleObject23.bin"/><Relationship Id="rId30" Type="http://schemas.openxmlformats.org/officeDocument/2006/relationships/image" Target="../media/image18.emf"/><Relationship Id="rId10" Type="http://schemas.openxmlformats.org/officeDocument/2006/relationships/tags" Target="../tags/tag189.xml"/><Relationship Id="rId11" Type="http://schemas.openxmlformats.org/officeDocument/2006/relationships/tags" Target="../tags/tag190.xml"/><Relationship Id="rId12" Type="http://schemas.openxmlformats.org/officeDocument/2006/relationships/tags" Target="../tags/tag191.xml"/><Relationship Id="rId13" Type="http://schemas.openxmlformats.org/officeDocument/2006/relationships/tags" Target="../tags/tag192.xml"/><Relationship Id="rId14" Type="http://schemas.openxmlformats.org/officeDocument/2006/relationships/tags" Target="../tags/tag193.xml"/><Relationship Id="rId15" Type="http://schemas.openxmlformats.org/officeDocument/2006/relationships/tags" Target="../tags/tag194.xml"/><Relationship Id="rId16" Type="http://schemas.openxmlformats.org/officeDocument/2006/relationships/tags" Target="../tags/tag195.xml"/><Relationship Id="rId17" Type="http://schemas.openxmlformats.org/officeDocument/2006/relationships/tags" Target="../tags/tag196.xml"/><Relationship Id="rId18" Type="http://schemas.openxmlformats.org/officeDocument/2006/relationships/tags" Target="../tags/tag197.xml"/><Relationship Id="rId19" Type="http://schemas.openxmlformats.org/officeDocument/2006/relationships/tags" Target="../tags/tag198.xml"/><Relationship Id="rId1" Type="http://schemas.openxmlformats.org/officeDocument/2006/relationships/vmlDrawing" Target="../drawings/vmlDrawing10.vml"/><Relationship Id="rId2" Type="http://schemas.openxmlformats.org/officeDocument/2006/relationships/tags" Target="../tags/tag181.xml"/><Relationship Id="rId3" Type="http://schemas.openxmlformats.org/officeDocument/2006/relationships/tags" Target="../tags/tag182.xml"/><Relationship Id="rId4" Type="http://schemas.openxmlformats.org/officeDocument/2006/relationships/tags" Target="../tags/tag183.xml"/><Relationship Id="rId5" Type="http://schemas.openxmlformats.org/officeDocument/2006/relationships/tags" Target="../tags/tag184.xml"/><Relationship Id="rId6" Type="http://schemas.openxmlformats.org/officeDocument/2006/relationships/tags" Target="../tags/tag185.xml"/><Relationship Id="rId7" Type="http://schemas.openxmlformats.org/officeDocument/2006/relationships/tags" Target="../tags/tag186.xml"/><Relationship Id="rId8" Type="http://schemas.openxmlformats.org/officeDocument/2006/relationships/tags" Target="../tags/tag187.xml"/></Relationships>
</file>

<file path=ppt/slides/_rels/slide1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11.xml"/><Relationship Id="rId13" Type="http://schemas.openxmlformats.org/officeDocument/2006/relationships/oleObject" Target="../embeddings/oleObject24.bin"/><Relationship Id="rId14" Type="http://schemas.openxmlformats.org/officeDocument/2006/relationships/image" Target="../media/image5.emf"/><Relationship Id="rId15" Type="http://schemas.openxmlformats.org/officeDocument/2006/relationships/oleObject" Target="../embeddings/oleObject25.bin"/><Relationship Id="rId16" Type="http://schemas.openxmlformats.org/officeDocument/2006/relationships/image" Target="../media/image19.emf"/><Relationship Id="rId1" Type="http://schemas.openxmlformats.org/officeDocument/2006/relationships/vmlDrawing" Target="../drawings/vmlDrawing11.vml"/><Relationship Id="rId2" Type="http://schemas.openxmlformats.org/officeDocument/2006/relationships/tags" Target="../tags/tag200.xml"/><Relationship Id="rId3" Type="http://schemas.openxmlformats.org/officeDocument/2006/relationships/tags" Target="../tags/tag201.xml"/><Relationship Id="rId4" Type="http://schemas.openxmlformats.org/officeDocument/2006/relationships/tags" Target="../tags/tag202.xml"/><Relationship Id="rId5" Type="http://schemas.openxmlformats.org/officeDocument/2006/relationships/tags" Target="../tags/tag203.xml"/><Relationship Id="rId6" Type="http://schemas.openxmlformats.org/officeDocument/2006/relationships/tags" Target="../tags/tag204.xml"/><Relationship Id="rId7" Type="http://schemas.openxmlformats.org/officeDocument/2006/relationships/tags" Target="../tags/tag205.xml"/><Relationship Id="rId8" Type="http://schemas.openxmlformats.org/officeDocument/2006/relationships/tags" Target="../tags/tag206.xml"/><Relationship Id="rId9" Type="http://schemas.openxmlformats.org/officeDocument/2006/relationships/tags" Target="../tags/tag207.xml"/><Relationship Id="rId10" Type="http://schemas.openxmlformats.org/officeDocument/2006/relationships/tags" Target="../tags/tag208.xml"/></Relationships>
</file>

<file path=ppt/slides/_rels/slide12.xml.rels><?xml version="1.0" encoding="UTF-8" standalone="yes"?>
<Relationships xmlns="http://schemas.openxmlformats.org/package/2006/relationships"><Relationship Id="rId20" Type="http://schemas.openxmlformats.org/officeDocument/2006/relationships/tags" Target="../tags/tag227.xml"/><Relationship Id="rId21" Type="http://schemas.openxmlformats.org/officeDocument/2006/relationships/tags" Target="../tags/tag228.xml"/><Relationship Id="rId22" Type="http://schemas.openxmlformats.org/officeDocument/2006/relationships/tags" Target="../tags/tag229.xml"/><Relationship Id="rId23" Type="http://schemas.openxmlformats.org/officeDocument/2006/relationships/tags" Target="../tags/tag230.xml"/><Relationship Id="rId24" Type="http://schemas.openxmlformats.org/officeDocument/2006/relationships/tags" Target="../tags/tag231.xml"/><Relationship Id="rId25" Type="http://schemas.openxmlformats.org/officeDocument/2006/relationships/tags" Target="../tags/tag232.xml"/><Relationship Id="rId26" Type="http://schemas.openxmlformats.org/officeDocument/2006/relationships/tags" Target="../tags/tag233.xml"/><Relationship Id="rId27" Type="http://schemas.openxmlformats.org/officeDocument/2006/relationships/tags" Target="../tags/tag234.xml"/><Relationship Id="rId28" Type="http://schemas.openxmlformats.org/officeDocument/2006/relationships/tags" Target="../tags/tag235.xml"/><Relationship Id="rId29" Type="http://schemas.openxmlformats.org/officeDocument/2006/relationships/tags" Target="../tags/tag236.xml"/><Relationship Id="rId1" Type="http://schemas.openxmlformats.org/officeDocument/2006/relationships/vmlDrawing" Target="../drawings/vmlDrawing12.vml"/><Relationship Id="rId2" Type="http://schemas.openxmlformats.org/officeDocument/2006/relationships/tags" Target="../tags/tag209.xml"/><Relationship Id="rId3" Type="http://schemas.openxmlformats.org/officeDocument/2006/relationships/tags" Target="../tags/tag210.xml"/><Relationship Id="rId4" Type="http://schemas.openxmlformats.org/officeDocument/2006/relationships/tags" Target="../tags/tag211.xml"/><Relationship Id="rId5" Type="http://schemas.openxmlformats.org/officeDocument/2006/relationships/tags" Target="../tags/tag212.xml"/><Relationship Id="rId30" Type="http://schemas.openxmlformats.org/officeDocument/2006/relationships/slideLayout" Target="../slideLayouts/slideLayout2.xml"/><Relationship Id="rId31" Type="http://schemas.openxmlformats.org/officeDocument/2006/relationships/notesSlide" Target="../notesSlides/notesSlide12.xml"/><Relationship Id="rId32" Type="http://schemas.openxmlformats.org/officeDocument/2006/relationships/oleObject" Target="../embeddings/oleObject26.bin"/><Relationship Id="rId9" Type="http://schemas.openxmlformats.org/officeDocument/2006/relationships/tags" Target="../tags/tag216.xml"/><Relationship Id="rId6" Type="http://schemas.openxmlformats.org/officeDocument/2006/relationships/tags" Target="../tags/tag213.xml"/><Relationship Id="rId7" Type="http://schemas.openxmlformats.org/officeDocument/2006/relationships/tags" Target="../tags/tag214.xml"/><Relationship Id="rId8" Type="http://schemas.openxmlformats.org/officeDocument/2006/relationships/tags" Target="../tags/tag215.xml"/><Relationship Id="rId33" Type="http://schemas.openxmlformats.org/officeDocument/2006/relationships/image" Target="../media/image5.emf"/><Relationship Id="rId34" Type="http://schemas.openxmlformats.org/officeDocument/2006/relationships/oleObject" Target="../embeddings/oleObject27.bin"/><Relationship Id="rId35" Type="http://schemas.openxmlformats.org/officeDocument/2006/relationships/image" Target="../media/image20.emf"/><Relationship Id="rId36" Type="http://schemas.openxmlformats.org/officeDocument/2006/relationships/oleObject" Target="../embeddings/oleObject28.bin"/><Relationship Id="rId10" Type="http://schemas.openxmlformats.org/officeDocument/2006/relationships/tags" Target="../tags/tag217.xml"/><Relationship Id="rId11" Type="http://schemas.openxmlformats.org/officeDocument/2006/relationships/tags" Target="../tags/tag218.xml"/><Relationship Id="rId12" Type="http://schemas.openxmlformats.org/officeDocument/2006/relationships/tags" Target="../tags/tag219.xml"/><Relationship Id="rId13" Type="http://schemas.openxmlformats.org/officeDocument/2006/relationships/tags" Target="../tags/tag220.xml"/><Relationship Id="rId14" Type="http://schemas.openxmlformats.org/officeDocument/2006/relationships/tags" Target="../tags/tag221.xml"/><Relationship Id="rId15" Type="http://schemas.openxmlformats.org/officeDocument/2006/relationships/tags" Target="../tags/tag222.xml"/><Relationship Id="rId16" Type="http://schemas.openxmlformats.org/officeDocument/2006/relationships/tags" Target="../tags/tag223.xml"/><Relationship Id="rId17" Type="http://schemas.openxmlformats.org/officeDocument/2006/relationships/tags" Target="../tags/tag224.xml"/><Relationship Id="rId18" Type="http://schemas.openxmlformats.org/officeDocument/2006/relationships/tags" Target="../tags/tag225.xml"/><Relationship Id="rId19" Type="http://schemas.openxmlformats.org/officeDocument/2006/relationships/tags" Target="../tags/tag226.xml"/><Relationship Id="rId37" Type="http://schemas.openxmlformats.org/officeDocument/2006/relationships/image" Target="../media/image21.emf"/><Relationship Id="rId38" Type="http://schemas.openxmlformats.org/officeDocument/2006/relationships/oleObject" Target="../embeddings/oleObject29.bin"/><Relationship Id="rId39" Type="http://schemas.openxmlformats.org/officeDocument/2006/relationships/image" Target="../media/image22.emf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tags" Target="../tags/tag248.xml"/><Relationship Id="rId14" Type="http://schemas.openxmlformats.org/officeDocument/2006/relationships/tags" Target="../tags/tag249.xml"/><Relationship Id="rId15" Type="http://schemas.openxmlformats.org/officeDocument/2006/relationships/tags" Target="../tags/tag250.xml"/><Relationship Id="rId16" Type="http://schemas.openxmlformats.org/officeDocument/2006/relationships/tags" Target="../tags/tag251.xml"/><Relationship Id="rId17" Type="http://schemas.openxmlformats.org/officeDocument/2006/relationships/tags" Target="../tags/tag252.xml"/><Relationship Id="rId18" Type="http://schemas.openxmlformats.org/officeDocument/2006/relationships/tags" Target="../tags/tag253.xml"/><Relationship Id="rId19" Type="http://schemas.openxmlformats.org/officeDocument/2006/relationships/tags" Target="../tags/tag254.xml"/><Relationship Id="rId63" Type="http://schemas.openxmlformats.org/officeDocument/2006/relationships/tags" Target="../tags/tag298.xml"/><Relationship Id="rId64" Type="http://schemas.openxmlformats.org/officeDocument/2006/relationships/tags" Target="../tags/tag299.xml"/><Relationship Id="rId65" Type="http://schemas.openxmlformats.org/officeDocument/2006/relationships/tags" Target="../tags/tag300.xml"/><Relationship Id="rId66" Type="http://schemas.openxmlformats.org/officeDocument/2006/relationships/tags" Target="../tags/tag301.xml"/><Relationship Id="rId67" Type="http://schemas.openxmlformats.org/officeDocument/2006/relationships/tags" Target="../tags/tag302.xml"/><Relationship Id="rId68" Type="http://schemas.openxmlformats.org/officeDocument/2006/relationships/tags" Target="../tags/tag303.xml"/><Relationship Id="rId69" Type="http://schemas.openxmlformats.org/officeDocument/2006/relationships/tags" Target="../tags/tag304.xml"/><Relationship Id="rId50" Type="http://schemas.openxmlformats.org/officeDocument/2006/relationships/tags" Target="../tags/tag285.xml"/><Relationship Id="rId51" Type="http://schemas.openxmlformats.org/officeDocument/2006/relationships/tags" Target="../tags/tag286.xml"/><Relationship Id="rId52" Type="http://schemas.openxmlformats.org/officeDocument/2006/relationships/tags" Target="../tags/tag287.xml"/><Relationship Id="rId53" Type="http://schemas.openxmlformats.org/officeDocument/2006/relationships/tags" Target="../tags/tag288.xml"/><Relationship Id="rId54" Type="http://schemas.openxmlformats.org/officeDocument/2006/relationships/tags" Target="../tags/tag289.xml"/><Relationship Id="rId55" Type="http://schemas.openxmlformats.org/officeDocument/2006/relationships/tags" Target="../tags/tag290.xml"/><Relationship Id="rId56" Type="http://schemas.openxmlformats.org/officeDocument/2006/relationships/tags" Target="../tags/tag291.xml"/><Relationship Id="rId57" Type="http://schemas.openxmlformats.org/officeDocument/2006/relationships/tags" Target="../tags/tag292.xml"/><Relationship Id="rId58" Type="http://schemas.openxmlformats.org/officeDocument/2006/relationships/tags" Target="../tags/tag293.xml"/><Relationship Id="rId59" Type="http://schemas.openxmlformats.org/officeDocument/2006/relationships/tags" Target="../tags/tag294.xml"/><Relationship Id="rId40" Type="http://schemas.openxmlformats.org/officeDocument/2006/relationships/tags" Target="../tags/tag275.xml"/><Relationship Id="rId41" Type="http://schemas.openxmlformats.org/officeDocument/2006/relationships/tags" Target="../tags/tag276.xml"/><Relationship Id="rId42" Type="http://schemas.openxmlformats.org/officeDocument/2006/relationships/tags" Target="../tags/tag277.xml"/><Relationship Id="rId43" Type="http://schemas.openxmlformats.org/officeDocument/2006/relationships/tags" Target="../tags/tag278.xml"/><Relationship Id="rId44" Type="http://schemas.openxmlformats.org/officeDocument/2006/relationships/tags" Target="../tags/tag279.xml"/><Relationship Id="rId45" Type="http://schemas.openxmlformats.org/officeDocument/2006/relationships/tags" Target="../tags/tag280.xml"/><Relationship Id="rId46" Type="http://schemas.openxmlformats.org/officeDocument/2006/relationships/tags" Target="../tags/tag281.xml"/><Relationship Id="rId47" Type="http://schemas.openxmlformats.org/officeDocument/2006/relationships/tags" Target="../tags/tag282.xml"/><Relationship Id="rId48" Type="http://schemas.openxmlformats.org/officeDocument/2006/relationships/tags" Target="../tags/tag283.xml"/><Relationship Id="rId49" Type="http://schemas.openxmlformats.org/officeDocument/2006/relationships/tags" Target="../tags/tag284.xml"/><Relationship Id="rId1" Type="http://schemas.openxmlformats.org/officeDocument/2006/relationships/vmlDrawing" Target="../drawings/vmlDrawing13.vml"/><Relationship Id="rId2" Type="http://schemas.openxmlformats.org/officeDocument/2006/relationships/tags" Target="../tags/tag237.xml"/><Relationship Id="rId3" Type="http://schemas.openxmlformats.org/officeDocument/2006/relationships/tags" Target="../tags/tag238.xml"/><Relationship Id="rId4" Type="http://schemas.openxmlformats.org/officeDocument/2006/relationships/tags" Target="../tags/tag239.xml"/><Relationship Id="rId5" Type="http://schemas.openxmlformats.org/officeDocument/2006/relationships/tags" Target="../tags/tag240.xml"/><Relationship Id="rId6" Type="http://schemas.openxmlformats.org/officeDocument/2006/relationships/tags" Target="../tags/tag241.xml"/><Relationship Id="rId7" Type="http://schemas.openxmlformats.org/officeDocument/2006/relationships/tags" Target="../tags/tag242.xml"/><Relationship Id="rId8" Type="http://schemas.openxmlformats.org/officeDocument/2006/relationships/tags" Target="../tags/tag243.xml"/><Relationship Id="rId9" Type="http://schemas.openxmlformats.org/officeDocument/2006/relationships/tags" Target="../tags/tag244.xml"/><Relationship Id="rId30" Type="http://schemas.openxmlformats.org/officeDocument/2006/relationships/tags" Target="../tags/tag265.xml"/><Relationship Id="rId31" Type="http://schemas.openxmlformats.org/officeDocument/2006/relationships/tags" Target="../tags/tag266.xml"/><Relationship Id="rId32" Type="http://schemas.openxmlformats.org/officeDocument/2006/relationships/tags" Target="../tags/tag267.xml"/><Relationship Id="rId33" Type="http://schemas.openxmlformats.org/officeDocument/2006/relationships/tags" Target="../tags/tag268.xml"/><Relationship Id="rId34" Type="http://schemas.openxmlformats.org/officeDocument/2006/relationships/tags" Target="../tags/tag269.xml"/><Relationship Id="rId35" Type="http://schemas.openxmlformats.org/officeDocument/2006/relationships/tags" Target="../tags/tag270.xml"/><Relationship Id="rId36" Type="http://schemas.openxmlformats.org/officeDocument/2006/relationships/tags" Target="../tags/tag271.xml"/><Relationship Id="rId37" Type="http://schemas.openxmlformats.org/officeDocument/2006/relationships/tags" Target="../tags/tag272.xml"/><Relationship Id="rId38" Type="http://schemas.openxmlformats.org/officeDocument/2006/relationships/tags" Target="../tags/tag273.xml"/><Relationship Id="rId39" Type="http://schemas.openxmlformats.org/officeDocument/2006/relationships/tags" Target="../tags/tag274.xml"/><Relationship Id="rId80" Type="http://schemas.openxmlformats.org/officeDocument/2006/relationships/image" Target="../media/image23.emf"/><Relationship Id="rId70" Type="http://schemas.openxmlformats.org/officeDocument/2006/relationships/tags" Target="../tags/tag305.xml"/><Relationship Id="rId71" Type="http://schemas.openxmlformats.org/officeDocument/2006/relationships/tags" Target="../tags/tag306.xml"/><Relationship Id="rId72" Type="http://schemas.openxmlformats.org/officeDocument/2006/relationships/tags" Target="../tags/tag307.xml"/><Relationship Id="rId20" Type="http://schemas.openxmlformats.org/officeDocument/2006/relationships/tags" Target="../tags/tag255.xml"/><Relationship Id="rId21" Type="http://schemas.openxmlformats.org/officeDocument/2006/relationships/tags" Target="../tags/tag256.xml"/><Relationship Id="rId22" Type="http://schemas.openxmlformats.org/officeDocument/2006/relationships/tags" Target="../tags/tag257.xml"/><Relationship Id="rId23" Type="http://schemas.openxmlformats.org/officeDocument/2006/relationships/tags" Target="../tags/tag258.xml"/><Relationship Id="rId24" Type="http://schemas.openxmlformats.org/officeDocument/2006/relationships/tags" Target="../tags/tag259.xml"/><Relationship Id="rId25" Type="http://schemas.openxmlformats.org/officeDocument/2006/relationships/tags" Target="../tags/tag260.xml"/><Relationship Id="rId26" Type="http://schemas.openxmlformats.org/officeDocument/2006/relationships/tags" Target="../tags/tag261.xml"/><Relationship Id="rId27" Type="http://schemas.openxmlformats.org/officeDocument/2006/relationships/tags" Target="../tags/tag262.xml"/><Relationship Id="rId28" Type="http://schemas.openxmlformats.org/officeDocument/2006/relationships/tags" Target="../tags/tag263.xml"/><Relationship Id="rId29" Type="http://schemas.openxmlformats.org/officeDocument/2006/relationships/tags" Target="../tags/tag264.xml"/><Relationship Id="rId73" Type="http://schemas.openxmlformats.org/officeDocument/2006/relationships/tags" Target="../tags/tag308.xml"/><Relationship Id="rId74" Type="http://schemas.openxmlformats.org/officeDocument/2006/relationships/tags" Target="../tags/tag309.xml"/><Relationship Id="rId75" Type="http://schemas.openxmlformats.org/officeDocument/2006/relationships/slideLayout" Target="../slideLayouts/slideLayout2.xml"/><Relationship Id="rId76" Type="http://schemas.openxmlformats.org/officeDocument/2006/relationships/notesSlide" Target="../notesSlides/notesSlide13.xml"/><Relationship Id="rId77" Type="http://schemas.openxmlformats.org/officeDocument/2006/relationships/oleObject" Target="../embeddings/oleObject30.bin"/><Relationship Id="rId78" Type="http://schemas.openxmlformats.org/officeDocument/2006/relationships/image" Target="../media/image5.emf"/><Relationship Id="rId79" Type="http://schemas.openxmlformats.org/officeDocument/2006/relationships/oleObject" Target="../embeddings/oleObject31.bin"/><Relationship Id="rId60" Type="http://schemas.openxmlformats.org/officeDocument/2006/relationships/tags" Target="../tags/tag295.xml"/><Relationship Id="rId61" Type="http://schemas.openxmlformats.org/officeDocument/2006/relationships/tags" Target="../tags/tag296.xml"/><Relationship Id="rId62" Type="http://schemas.openxmlformats.org/officeDocument/2006/relationships/tags" Target="../tags/tag297.xml"/><Relationship Id="rId10" Type="http://schemas.openxmlformats.org/officeDocument/2006/relationships/tags" Target="../tags/tag245.xml"/><Relationship Id="rId11" Type="http://schemas.openxmlformats.org/officeDocument/2006/relationships/tags" Target="../tags/tag246.xml"/><Relationship Id="rId12" Type="http://schemas.openxmlformats.org/officeDocument/2006/relationships/tags" Target="../tags/tag247.xml"/></Relationships>
</file>

<file path=ppt/slides/_rels/slide14.xml.rels><?xml version="1.0" encoding="UTF-8" standalone="yes"?>
<Relationships xmlns="http://schemas.openxmlformats.org/package/2006/relationships"><Relationship Id="rId20" Type="http://schemas.openxmlformats.org/officeDocument/2006/relationships/tags" Target="../tags/tag328.xml"/><Relationship Id="rId21" Type="http://schemas.openxmlformats.org/officeDocument/2006/relationships/tags" Target="../tags/tag329.xml"/><Relationship Id="rId22" Type="http://schemas.openxmlformats.org/officeDocument/2006/relationships/tags" Target="../tags/tag330.xml"/><Relationship Id="rId23" Type="http://schemas.openxmlformats.org/officeDocument/2006/relationships/tags" Target="../tags/tag331.xml"/><Relationship Id="rId24" Type="http://schemas.openxmlformats.org/officeDocument/2006/relationships/tags" Target="../tags/tag332.xml"/><Relationship Id="rId25" Type="http://schemas.openxmlformats.org/officeDocument/2006/relationships/tags" Target="../tags/tag333.xml"/><Relationship Id="rId26" Type="http://schemas.openxmlformats.org/officeDocument/2006/relationships/tags" Target="../tags/tag334.xml"/><Relationship Id="rId27" Type="http://schemas.openxmlformats.org/officeDocument/2006/relationships/tags" Target="../tags/tag335.xml"/><Relationship Id="rId28" Type="http://schemas.openxmlformats.org/officeDocument/2006/relationships/tags" Target="../tags/tag336.xml"/><Relationship Id="rId29" Type="http://schemas.openxmlformats.org/officeDocument/2006/relationships/tags" Target="../tags/tag337.xml"/><Relationship Id="rId1" Type="http://schemas.openxmlformats.org/officeDocument/2006/relationships/vmlDrawing" Target="../drawings/vmlDrawing14.vml"/><Relationship Id="rId2" Type="http://schemas.openxmlformats.org/officeDocument/2006/relationships/tags" Target="../tags/tag310.xml"/><Relationship Id="rId3" Type="http://schemas.openxmlformats.org/officeDocument/2006/relationships/tags" Target="../tags/tag311.xml"/><Relationship Id="rId4" Type="http://schemas.openxmlformats.org/officeDocument/2006/relationships/tags" Target="../tags/tag312.xml"/><Relationship Id="rId5" Type="http://schemas.openxmlformats.org/officeDocument/2006/relationships/tags" Target="../tags/tag313.xml"/><Relationship Id="rId30" Type="http://schemas.openxmlformats.org/officeDocument/2006/relationships/tags" Target="../tags/tag338.xml"/><Relationship Id="rId31" Type="http://schemas.openxmlformats.org/officeDocument/2006/relationships/tags" Target="../tags/tag339.xml"/><Relationship Id="rId32" Type="http://schemas.openxmlformats.org/officeDocument/2006/relationships/tags" Target="../tags/tag340.xml"/><Relationship Id="rId9" Type="http://schemas.openxmlformats.org/officeDocument/2006/relationships/tags" Target="../tags/tag317.xml"/><Relationship Id="rId6" Type="http://schemas.openxmlformats.org/officeDocument/2006/relationships/tags" Target="../tags/tag314.xml"/><Relationship Id="rId7" Type="http://schemas.openxmlformats.org/officeDocument/2006/relationships/tags" Target="../tags/tag315.xml"/><Relationship Id="rId8" Type="http://schemas.openxmlformats.org/officeDocument/2006/relationships/tags" Target="../tags/tag316.xml"/><Relationship Id="rId33" Type="http://schemas.openxmlformats.org/officeDocument/2006/relationships/tags" Target="../tags/tag341.xml"/><Relationship Id="rId34" Type="http://schemas.openxmlformats.org/officeDocument/2006/relationships/tags" Target="../tags/tag342.xml"/><Relationship Id="rId35" Type="http://schemas.openxmlformats.org/officeDocument/2006/relationships/tags" Target="../tags/tag343.xml"/><Relationship Id="rId36" Type="http://schemas.openxmlformats.org/officeDocument/2006/relationships/tags" Target="../tags/tag344.xml"/><Relationship Id="rId10" Type="http://schemas.openxmlformats.org/officeDocument/2006/relationships/tags" Target="../tags/tag318.xml"/><Relationship Id="rId11" Type="http://schemas.openxmlformats.org/officeDocument/2006/relationships/tags" Target="../tags/tag319.xml"/><Relationship Id="rId12" Type="http://schemas.openxmlformats.org/officeDocument/2006/relationships/tags" Target="../tags/tag320.xml"/><Relationship Id="rId13" Type="http://schemas.openxmlformats.org/officeDocument/2006/relationships/tags" Target="../tags/tag321.xml"/><Relationship Id="rId14" Type="http://schemas.openxmlformats.org/officeDocument/2006/relationships/tags" Target="../tags/tag322.xml"/><Relationship Id="rId15" Type="http://schemas.openxmlformats.org/officeDocument/2006/relationships/tags" Target="../tags/tag323.xml"/><Relationship Id="rId16" Type="http://schemas.openxmlformats.org/officeDocument/2006/relationships/tags" Target="../tags/tag324.xml"/><Relationship Id="rId17" Type="http://schemas.openxmlformats.org/officeDocument/2006/relationships/tags" Target="../tags/tag325.xml"/><Relationship Id="rId18" Type="http://schemas.openxmlformats.org/officeDocument/2006/relationships/tags" Target="../tags/tag326.xml"/><Relationship Id="rId19" Type="http://schemas.openxmlformats.org/officeDocument/2006/relationships/tags" Target="../tags/tag327.xml"/><Relationship Id="rId37" Type="http://schemas.openxmlformats.org/officeDocument/2006/relationships/slideLayout" Target="../slideLayouts/slideLayout2.xml"/><Relationship Id="rId38" Type="http://schemas.openxmlformats.org/officeDocument/2006/relationships/notesSlide" Target="../notesSlides/notesSlide14.xml"/><Relationship Id="rId39" Type="http://schemas.openxmlformats.org/officeDocument/2006/relationships/oleObject" Target="../embeddings/oleObject32.bin"/><Relationship Id="rId40" Type="http://schemas.openxmlformats.org/officeDocument/2006/relationships/image" Target="../media/image5.emf"/><Relationship Id="rId41" Type="http://schemas.openxmlformats.org/officeDocument/2006/relationships/oleObject" Target="../embeddings/oleObject33.bin"/><Relationship Id="rId42" Type="http://schemas.openxmlformats.org/officeDocument/2006/relationships/image" Target="../media/image24.emf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352.xml"/><Relationship Id="rId20" Type="http://schemas.openxmlformats.org/officeDocument/2006/relationships/image" Target="../media/image25.emf"/><Relationship Id="rId10" Type="http://schemas.openxmlformats.org/officeDocument/2006/relationships/tags" Target="../tags/tag353.xml"/><Relationship Id="rId11" Type="http://schemas.openxmlformats.org/officeDocument/2006/relationships/tags" Target="../tags/tag354.xml"/><Relationship Id="rId12" Type="http://schemas.openxmlformats.org/officeDocument/2006/relationships/tags" Target="../tags/tag355.xml"/><Relationship Id="rId13" Type="http://schemas.openxmlformats.org/officeDocument/2006/relationships/tags" Target="../tags/tag356.xml"/><Relationship Id="rId14" Type="http://schemas.openxmlformats.org/officeDocument/2006/relationships/tags" Target="../tags/tag357.xml"/><Relationship Id="rId15" Type="http://schemas.openxmlformats.org/officeDocument/2006/relationships/slideLayout" Target="../slideLayouts/slideLayout2.xml"/><Relationship Id="rId16" Type="http://schemas.openxmlformats.org/officeDocument/2006/relationships/notesSlide" Target="../notesSlides/notesSlide15.xml"/><Relationship Id="rId17" Type="http://schemas.openxmlformats.org/officeDocument/2006/relationships/oleObject" Target="../embeddings/oleObject34.bin"/><Relationship Id="rId18" Type="http://schemas.openxmlformats.org/officeDocument/2006/relationships/image" Target="../media/image5.emf"/><Relationship Id="rId19" Type="http://schemas.openxmlformats.org/officeDocument/2006/relationships/oleObject" Target="../embeddings/oleObject35.bin"/><Relationship Id="rId1" Type="http://schemas.openxmlformats.org/officeDocument/2006/relationships/vmlDrawing" Target="../drawings/vmlDrawing15.vml"/><Relationship Id="rId2" Type="http://schemas.openxmlformats.org/officeDocument/2006/relationships/tags" Target="../tags/tag345.xml"/><Relationship Id="rId3" Type="http://schemas.openxmlformats.org/officeDocument/2006/relationships/tags" Target="../tags/tag346.xml"/><Relationship Id="rId4" Type="http://schemas.openxmlformats.org/officeDocument/2006/relationships/tags" Target="../tags/tag347.xml"/><Relationship Id="rId5" Type="http://schemas.openxmlformats.org/officeDocument/2006/relationships/tags" Target="../tags/tag348.xml"/><Relationship Id="rId6" Type="http://schemas.openxmlformats.org/officeDocument/2006/relationships/tags" Target="../tags/tag349.xml"/><Relationship Id="rId7" Type="http://schemas.openxmlformats.org/officeDocument/2006/relationships/tags" Target="../tags/tag350.xml"/><Relationship Id="rId8" Type="http://schemas.openxmlformats.org/officeDocument/2006/relationships/tags" Target="../tags/tag351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tags" Target="../tags/tag369.xml"/><Relationship Id="rId14" Type="http://schemas.openxmlformats.org/officeDocument/2006/relationships/tags" Target="../tags/tag370.xml"/><Relationship Id="rId15" Type="http://schemas.openxmlformats.org/officeDocument/2006/relationships/tags" Target="../tags/tag371.xml"/><Relationship Id="rId16" Type="http://schemas.openxmlformats.org/officeDocument/2006/relationships/tags" Target="../tags/tag372.xml"/><Relationship Id="rId17" Type="http://schemas.openxmlformats.org/officeDocument/2006/relationships/tags" Target="../tags/tag373.xml"/><Relationship Id="rId18" Type="http://schemas.openxmlformats.org/officeDocument/2006/relationships/tags" Target="../tags/tag374.xml"/><Relationship Id="rId19" Type="http://schemas.openxmlformats.org/officeDocument/2006/relationships/tags" Target="../tags/tag375.xml"/><Relationship Id="rId63" Type="http://schemas.openxmlformats.org/officeDocument/2006/relationships/tags" Target="../tags/tag419.xml"/><Relationship Id="rId64" Type="http://schemas.openxmlformats.org/officeDocument/2006/relationships/tags" Target="../tags/tag420.xml"/><Relationship Id="rId65" Type="http://schemas.openxmlformats.org/officeDocument/2006/relationships/tags" Target="../tags/tag421.xml"/><Relationship Id="rId66" Type="http://schemas.openxmlformats.org/officeDocument/2006/relationships/tags" Target="../tags/tag422.xml"/><Relationship Id="rId67" Type="http://schemas.openxmlformats.org/officeDocument/2006/relationships/slideLayout" Target="../slideLayouts/slideLayout2.xml"/><Relationship Id="rId68" Type="http://schemas.openxmlformats.org/officeDocument/2006/relationships/notesSlide" Target="../notesSlides/notesSlide16.xml"/><Relationship Id="rId69" Type="http://schemas.openxmlformats.org/officeDocument/2006/relationships/oleObject" Target="../embeddings/oleObject36.bin"/><Relationship Id="rId50" Type="http://schemas.openxmlformats.org/officeDocument/2006/relationships/tags" Target="../tags/tag406.xml"/><Relationship Id="rId51" Type="http://schemas.openxmlformats.org/officeDocument/2006/relationships/tags" Target="../tags/tag407.xml"/><Relationship Id="rId52" Type="http://schemas.openxmlformats.org/officeDocument/2006/relationships/tags" Target="../tags/tag408.xml"/><Relationship Id="rId53" Type="http://schemas.openxmlformats.org/officeDocument/2006/relationships/tags" Target="../tags/tag409.xml"/><Relationship Id="rId54" Type="http://schemas.openxmlformats.org/officeDocument/2006/relationships/tags" Target="../tags/tag410.xml"/><Relationship Id="rId55" Type="http://schemas.openxmlformats.org/officeDocument/2006/relationships/tags" Target="../tags/tag411.xml"/><Relationship Id="rId56" Type="http://schemas.openxmlformats.org/officeDocument/2006/relationships/tags" Target="../tags/tag412.xml"/><Relationship Id="rId57" Type="http://schemas.openxmlformats.org/officeDocument/2006/relationships/tags" Target="../tags/tag413.xml"/><Relationship Id="rId58" Type="http://schemas.openxmlformats.org/officeDocument/2006/relationships/tags" Target="../tags/tag414.xml"/><Relationship Id="rId59" Type="http://schemas.openxmlformats.org/officeDocument/2006/relationships/tags" Target="../tags/tag415.xml"/><Relationship Id="rId40" Type="http://schemas.openxmlformats.org/officeDocument/2006/relationships/tags" Target="../tags/tag396.xml"/><Relationship Id="rId41" Type="http://schemas.openxmlformats.org/officeDocument/2006/relationships/tags" Target="../tags/tag397.xml"/><Relationship Id="rId42" Type="http://schemas.openxmlformats.org/officeDocument/2006/relationships/tags" Target="../tags/tag398.xml"/><Relationship Id="rId43" Type="http://schemas.openxmlformats.org/officeDocument/2006/relationships/tags" Target="../tags/tag399.xml"/><Relationship Id="rId44" Type="http://schemas.openxmlformats.org/officeDocument/2006/relationships/tags" Target="../tags/tag400.xml"/><Relationship Id="rId45" Type="http://schemas.openxmlformats.org/officeDocument/2006/relationships/tags" Target="../tags/tag401.xml"/><Relationship Id="rId46" Type="http://schemas.openxmlformats.org/officeDocument/2006/relationships/tags" Target="../tags/tag402.xml"/><Relationship Id="rId47" Type="http://schemas.openxmlformats.org/officeDocument/2006/relationships/tags" Target="../tags/tag403.xml"/><Relationship Id="rId48" Type="http://schemas.openxmlformats.org/officeDocument/2006/relationships/tags" Target="../tags/tag404.xml"/><Relationship Id="rId49" Type="http://schemas.openxmlformats.org/officeDocument/2006/relationships/tags" Target="../tags/tag405.xml"/><Relationship Id="rId1" Type="http://schemas.openxmlformats.org/officeDocument/2006/relationships/vmlDrawing" Target="../drawings/vmlDrawing16.vml"/><Relationship Id="rId2" Type="http://schemas.openxmlformats.org/officeDocument/2006/relationships/tags" Target="../tags/tag358.xml"/><Relationship Id="rId3" Type="http://schemas.openxmlformats.org/officeDocument/2006/relationships/tags" Target="../tags/tag359.xml"/><Relationship Id="rId4" Type="http://schemas.openxmlformats.org/officeDocument/2006/relationships/tags" Target="../tags/tag360.xml"/><Relationship Id="rId5" Type="http://schemas.openxmlformats.org/officeDocument/2006/relationships/tags" Target="../tags/tag361.xml"/><Relationship Id="rId6" Type="http://schemas.openxmlformats.org/officeDocument/2006/relationships/tags" Target="../tags/tag362.xml"/><Relationship Id="rId7" Type="http://schemas.openxmlformats.org/officeDocument/2006/relationships/tags" Target="../tags/tag363.xml"/><Relationship Id="rId8" Type="http://schemas.openxmlformats.org/officeDocument/2006/relationships/tags" Target="../tags/tag364.xml"/><Relationship Id="rId9" Type="http://schemas.openxmlformats.org/officeDocument/2006/relationships/tags" Target="../tags/tag365.xml"/><Relationship Id="rId30" Type="http://schemas.openxmlformats.org/officeDocument/2006/relationships/tags" Target="../tags/tag386.xml"/><Relationship Id="rId31" Type="http://schemas.openxmlformats.org/officeDocument/2006/relationships/tags" Target="../tags/tag387.xml"/><Relationship Id="rId32" Type="http://schemas.openxmlformats.org/officeDocument/2006/relationships/tags" Target="../tags/tag388.xml"/><Relationship Id="rId33" Type="http://schemas.openxmlformats.org/officeDocument/2006/relationships/tags" Target="../tags/tag389.xml"/><Relationship Id="rId34" Type="http://schemas.openxmlformats.org/officeDocument/2006/relationships/tags" Target="../tags/tag390.xml"/><Relationship Id="rId35" Type="http://schemas.openxmlformats.org/officeDocument/2006/relationships/tags" Target="../tags/tag391.xml"/><Relationship Id="rId36" Type="http://schemas.openxmlformats.org/officeDocument/2006/relationships/tags" Target="../tags/tag392.xml"/><Relationship Id="rId37" Type="http://schemas.openxmlformats.org/officeDocument/2006/relationships/tags" Target="../tags/tag393.xml"/><Relationship Id="rId38" Type="http://schemas.openxmlformats.org/officeDocument/2006/relationships/tags" Target="../tags/tag394.xml"/><Relationship Id="rId39" Type="http://schemas.openxmlformats.org/officeDocument/2006/relationships/tags" Target="../tags/tag395.xml"/><Relationship Id="rId70" Type="http://schemas.openxmlformats.org/officeDocument/2006/relationships/image" Target="../media/image5.emf"/><Relationship Id="rId71" Type="http://schemas.openxmlformats.org/officeDocument/2006/relationships/oleObject" Target="../embeddings/oleObject37.bin"/><Relationship Id="rId72" Type="http://schemas.openxmlformats.org/officeDocument/2006/relationships/image" Target="../media/image26.emf"/><Relationship Id="rId20" Type="http://schemas.openxmlformats.org/officeDocument/2006/relationships/tags" Target="../tags/tag376.xml"/><Relationship Id="rId21" Type="http://schemas.openxmlformats.org/officeDocument/2006/relationships/tags" Target="../tags/tag377.xml"/><Relationship Id="rId22" Type="http://schemas.openxmlformats.org/officeDocument/2006/relationships/tags" Target="../tags/tag378.xml"/><Relationship Id="rId23" Type="http://schemas.openxmlformats.org/officeDocument/2006/relationships/tags" Target="../tags/tag379.xml"/><Relationship Id="rId24" Type="http://schemas.openxmlformats.org/officeDocument/2006/relationships/tags" Target="../tags/tag380.xml"/><Relationship Id="rId25" Type="http://schemas.openxmlformats.org/officeDocument/2006/relationships/tags" Target="../tags/tag381.xml"/><Relationship Id="rId26" Type="http://schemas.openxmlformats.org/officeDocument/2006/relationships/tags" Target="../tags/tag382.xml"/><Relationship Id="rId27" Type="http://schemas.openxmlformats.org/officeDocument/2006/relationships/tags" Target="../tags/tag383.xml"/><Relationship Id="rId28" Type="http://schemas.openxmlformats.org/officeDocument/2006/relationships/tags" Target="../tags/tag384.xml"/><Relationship Id="rId29" Type="http://schemas.openxmlformats.org/officeDocument/2006/relationships/tags" Target="../tags/tag385.xml"/><Relationship Id="rId73" Type="http://schemas.openxmlformats.org/officeDocument/2006/relationships/oleObject" Target="../embeddings/oleObject38.bin"/><Relationship Id="rId74" Type="http://schemas.openxmlformats.org/officeDocument/2006/relationships/image" Target="../media/image27.emf"/><Relationship Id="rId60" Type="http://schemas.openxmlformats.org/officeDocument/2006/relationships/tags" Target="../tags/tag416.xml"/><Relationship Id="rId61" Type="http://schemas.openxmlformats.org/officeDocument/2006/relationships/tags" Target="../tags/tag417.xml"/><Relationship Id="rId62" Type="http://schemas.openxmlformats.org/officeDocument/2006/relationships/tags" Target="../tags/tag418.xml"/><Relationship Id="rId10" Type="http://schemas.openxmlformats.org/officeDocument/2006/relationships/tags" Target="../tags/tag366.xml"/><Relationship Id="rId11" Type="http://schemas.openxmlformats.org/officeDocument/2006/relationships/tags" Target="../tags/tag367.xml"/><Relationship Id="rId12" Type="http://schemas.openxmlformats.org/officeDocument/2006/relationships/tags" Target="../tags/tag36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53871" y="5476283"/>
            <a:ext cx="91440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it-IT" altLang="it-IT" sz="1800" dirty="0" smtClean="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Fabio Orsi</a:t>
            </a:r>
            <a:endParaRPr lang="it-IT" altLang="it-IT" sz="1800" dirty="0">
              <a:solidFill>
                <a:schemeClr val="tx1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675863" y="1069948"/>
            <a:ext cx="8547652" cy="430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defTabSz="7620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7620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defTabSz="7620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defTabSz="7620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defTabSz="7620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7620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7620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7620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7620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/>
            <a:r>
              <a:rPr lang="it-IT" altLang="it-IT" sz="3600" dirty="0" smtClean="0">
                <a:solidFill>
                  <a:srgbClr val="0066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Agenti, libertà professionali e nuove tecnologie</a:t>
            </a:r>
          </a:p>
          <a:p>
            <a:pPr algn="ctr"/>
            <a:r>
              <a:rPr lang="it-IT" altLang="it-IT" sz="2800" dirty="0" smtClean="0">
                <a:solidFill>
                  <a:srgbClr val="0066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Opportunità, esigenze e investimenti</a:t>
            </a:r>
          </a:p>
          <a:p>
            <a:pPr algn="ctr"/>
            <a:endParaRPr lang="it-IT" altLang="it-IT" sz="600" dirty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endParaRPr lang="it-IT" altLang="it-IT" sz="1200" dirty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endParaRPr lang="it-IT" altLang="it-IT" sz="1800" dirty="0" smtClean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endParaRPr lang="it-IT" altLang="it-IT" sz="1800" dirty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endParaRPr lang="it-IT" altLang="it-IT" sz="1800" dirty="0" smtClean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endParaRPr lang="it-IT" altLang="it-IT" sz="1800" dirty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endParaRPr lang="it-IT" altLang="it-IT" sz="1800" dirty="0" smtClean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r>
              <a:rPr lang="it-IT" altLang="it-IT" sz="1800" dirty="0" smtClean="0">
                <a:solidFill>
                  <a:srgbClr val="0066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Ricerca </a:t>
            </a:r>
            <a:r>
              <a:rPr lang="it-IT" altLang="it-IT" sz="1800" dirty="0">
                <a:solidFill>
                  <a:srgbClr val="0066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sullo stato delle collaborazioni tra intermediari. Focus su investimenti tecnologici nel </a:t>
            </a:r>
            <a:r>
              <a:rPr lang="it-IT" altLang="it-IT" sz="1800" dirty="0" smtClean="0">
                <a:solidFill>
                  <a:srgbClr val="0066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settore</a:t>
            </a:r>
          </a:p>
          <a:p>
            <a:pPr algn="ctr"/>
            <a:endParaRPr lang="it-IT" altLang="it-IT" sz="1800" dirty="0" smtClean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  <a:p>
            <a:pPr algn="ctr"/>
            <a:r>
              <a:rPr lang="it-IT" altLang="it-IT" sz="1800" b="0" dirty="0" smtClean="0">
                <a:solidFill>
                  <a:srgbClr val="006666"/>
                </a:solidFill>
                <a:latin typeface="Calibri" panose="020F0502020204030204" pitchFamily="34" charset="0"/>
                <a:ea typeface="ＭＳ Ｐゴシック" panose="020B0600070205080204" pitchFamily="34" charset="-128"/>
              </a:rPr>
              <a:t>Milano, 1 marzo 2016</a:t>
            </a:r>
            <a:endParaRPr lang="it-IT" altLang="it-IT" sz="1800" b="0" dirty="0">
              <a:solidFill>
                <a:srgbClr val="006666"/>
              </a:solidFill>
              <a:latin typeface="Calibri" panose="020F050202020403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9" name="Rettangolo 6"/>
          <p:cNvSpPr>
            <a:spLocks noChangeArrowheads="1"/>
          </p:cNvSpPr>
          <p:nvPr/>
        </p:nvSpPr>
        <p:spPr bwMode="auto">
          <a:xfrm>
            <a:off x="353871" y="5946491"/>
            <a:ext cx="9144001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</a:pPr>
            <a:r>
              <a:rPr lang="it-IT" altLang="it-IT" dirty="0">
                <a:solidFill>
                  <a:srgbClr val="005050"/>
                </a:solidFill>
                <a:latin typeface="Calibri" panose="020F0502020204030204" pitchFamily="34" charset="0"/>
                <a:ea typeface="MS Mincho" panose="02020609040205080304" pitchFamily="49" charset="-128"/>
                <a:cs typeface="Arial" panose="020B0604020202020204" pitchFamily="34" charset="0"/>
              </a:rPr>
              <a:t>INNOVATION</a:t>
            </a:r>
            <a:r>
              <a:rPr lang="it-IT" altLang="it-IT" dirty="0">
                <a:solidFill>
                  <a:srgbClr val="A6A6A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Courier New" panose="02070309020205020404" pitchFamily="49" charset="0"/>
              </a:rPr>
              <a:t>TEAM</a:t>
            </a:r>
            <a:endParaRPr lang="it-IT" altLang="it-IT" dirty="0">
              <a:solidFill>
                <a:srgbClr val="A6A6A6"/>
              </a:solidFill>
              <a:latin typeface="Calibri" panose="020F050202020403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278" y="2623384"/>
            <a:ext cx="2137186" cy="1201998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21" y="130271"/>
            <a:ext cx="5533333" cy="7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00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324867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Un passo indietro…dove eravamo nel 2013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822841" y="1671883"/>
            <a:ext cx="3939586" cy="3818505"/>
          </a:xfrm>
          <a:prstGeom prst="rect">
            <a:avLst/>
          </a:prstGeom>
          <a:solidFill>
            <a:srgbClr val="EAEAEA"/>
          </a:solidFill>
          <a:ln w="9525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7740" tIns="48870" rIns="97740" bIns="48870" anchor="ctr"/>
          <a:lstStyle/>
          <a:p>
            <a:endParaRPr lang="it-IT" i="1"/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1137703" y="1671883"/>
            <a:ext cx="3937832" cy="3818505"/>
          </a:xfrm>
          <a:prstGeom prst="homePlate">
            <a:avLst>
              <a:gd name="adj" fmla="val 18079"/>
            </a:avLst>
          </a:prstGeom>
          <a:solidFill>
            <a:srgbClr val="EAEAEA"/>
          </a:solidFill>
          <a:ln w="9525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7740" tIns="48870" rIns="97740" bIns="48870" anchor="ctr"/>
          <a:lstStyle/>
          <a:p>
            <a:endParaRPr lang="it-IT" i="1"/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1147642" y="1667023"/>
            <a:ext cx="3405536" cy="596066"/>
          </a:xfrm>
          <a:custGeom>
            <a:avLst/>
            <a:gdLst>
              <a:gd name="T0" fmla="*/ 3 w 1955"/>
              <a:gd name="T1" fmla="*/ 0 h 366"/>
              <a:gd name="T2" fmla="*/ 0 w 1955"/>
              <a:gd name="T3" fmla="*/ 366 h 366"/>
              <a:gd name="T4" fmla="*/ 1955 w 1955"/>
              <a:gd name="T5" fmla="*/ 366 h 366"/>
              <a:gd name="T6" fmla="*/ 1849 w 1955"/>
              <a:gd name="T7" fmla="*/ 2 h 366"/>
              <a:gd name="T8" fmla="*/ 3 w 1955"/>
              <a:gd name="T9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55" h="366">
                <a:moveTo>
                  <a:pt x="3" y="0"/>
                </a:moveTo>
                <a:lnTo>
                  <a:pt x="0" y="366"/>
                </a:lnTo>
                <a:lnTo>
                  <a:pt x="1955" y="366"/>
                </a:lnTo>
                <a:lnTo>
                  <a:pt x="1849" y="2"/>
                </a:lnTo>
                <a:lnTo>
                  <a:pt x="3" y="0"/>
                </a:lnTo>
                <a:close/>
              </a:path>
            </a:pathLst>
          </a:custGeom>
          <a:solidFill>
            <a:srgbClr val="97BBA3"/>
          </a:solidFill>
          <a:ln w="9525" cap="flat" cmpd="sng">
            <a:solidFill>
              <a:srgbClr val="C0C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97740" tIns="48870" rIns="97740" bIns="48870" anchor="ctr"/>
          <a:lstStyle/>
          <a:p>
            <a:endParaRPr lang="it-IT" sz="1400" i="1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4822841" y="1671883"/>
            <a:ext cx="3939586" cy="591206"/>
          </a:xfrm>
          <a:prstGeom prst="rect">
            <a:avLst/>
          </a:prstGeom>
          <a:solidFill>
            <a:srgbClr val="97BBA3"/>
          </a:solidFill>
          <a:ln w="9525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7740" tIns="48870" rIns="97740" bIns="48870" anchor="ctr"/>
          <a:lstStyle/>
          <a:p>
            <a:endParaRPr lang="it-IT" sz="1400" i="1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257032" y="1767303"/>
            <a:ext cx="311832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defTabSz="957040">
              <a:buSzPct val="120000"/>
            </a:pPr>
            <a:r>
              <a:rPr lang="it-IT" altLang="ko-KR" sz="1400" b="1" i="1" dirty="0" smtClean="0">
                <a:ea typeface="Gulim" pitchFamily="34" charset="-127"/>
              </a:rPr>
              <a:t>LE COLLABORAZIONI A UN ANNO DALLA LEGGE</a:t>
            </a:r>
            <a:endParaRPr lang="it-IT" altLang="ko-KR" sz="1400" b="1" i="1" dirty="0">
              <a:ea typeface="Gulim" pitchFamily="34" charset="-127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980775" y="1740946"/>
            <a:ext cx="365881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defTabSz="957040">
              <a:buSzPct val="120000"/>
            </a:pPr>
            <a:r>
              <a:rPr lang="it-IT" altLang="ko-KR" sz="1400" b="1" i="1" dirty="0" smtClean="0">
                <a:ea typeface="Gulim" pitchFamily="34" charset="-127"/>
              </a:rPr>
              <a:t>LE CONDIZIONI AFFINCHE’ LE COLLABORAZIONI POSSANO FAVORIRE LO SVILUPPO DEL MERCATO</a:t>
            </a:r>
            <a:endParaRPr lang="it-IT" altLang="ko-KR" sz="1400" b="1" i="1" dirty="0">
              <a:ea typeface="Gulim" pitchFamily="34" charset="-127"/>
            </a:endParaRP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1257031" y="2386190"/>
            <a:ext cx="3158689" cy="3016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Rivendicazione delle libertà professionali</a:t>
            </a:r>
          </a:p>
          <a:p>
            <a:pPr marL="154417" lvl="1" indent="-152719" defTabSz="957040">
              <a:buSzPct val="120000"/>
              <a:buFontTx/>
              <a:buChar char="•"/>
            </a:pPr>
            <a:endParaRPr lang="it-IT" altLang="ko-KR" sz="14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Elevata diffusione in pochi mesi</a:t>
            </a:r>
          </a:p>
          <a:p>
            <a:pPr marL="1698" lvl="1" defTabSz="957040">
              <a:buSzPct val="120000"/>
            </a:pPr>
            <a:endParaRPr lang="it-IT" altLang="ko-KR" sz="14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Utilizzo prevalentemente occasionale e limitato ad auto e RC professionale</a:t>
            </a:r>
          </a:p>
          <a:p>
            <a:pPr marL="154417" lvl="1" indent="-152719" defTabSz="957040">
              <a:buSzPct val="120000"/>
              <a:buFontTx/>
              <a:buChar char="•"/>
            </a:pPr>
            <a:endParaRPr lang="it-IT" altLang="ko-KR" sz="14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Giro d’affari limitato</a:t>
            </a:r>
          </a:p>
          <a:p>
            <a:pPr marL="154417" lvl="1" indent="-152719" defTabSz="957040">
              <a:buSzPct val="120000"/>
              <a:buFontTx/>
              <a:buChar char="•"/>
            </a:pPr>
            <a:endParaRPr lang="it-IT" altLang="ko-KR" sz="14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Notevoli difficoltà nello sviluppo di network strutturati</a:t>
            </a:r>
          </a:p>
          <a:p>
            <a:pPr marL="154417" lvl="1" indent="-152719" defTabSz="957040">
              <a:buSzPct val="120000"/>
              <a:buFontTx/>
              <a:buChar char="•"/>
            </a:pPr>
            <a:endParaRPr lang="it-IT" altLang="ko-KR" sz="14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Criticità legate soprattutto all’informatica  </a:t>
            </a:r>
            <a:endParaRPr lang="it-IT" altLang="ko-KR" sz="1400" i="1" dirty="0">
              <a:ea typeface="Gulim" pitchFamily="34" charset="-127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5238734" y="2386190"/>
            <a:ext cx="3400855" cy="2831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Maggior diffusione di network di intermediari e broker grossisti che favoriscano l’incontro tra intermediari retail e fabbriche prodotti promuovendo l’innovazione dell’offerta</a:t>
            </a:r>
          </a:p>
          <a:p>
            <a:pPr marL="154417" lvl="1" indent="-152719" defTabSz="957040">
              <a:buSzPct val="120000"/>
              <a:buFontTx/>
              <a:buChar char="•"/>
            </a:pPr>
            <a:endParaRPr lang="it-IT" altLang="ko-KR" sz="10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Entrata nel mercato di nuovi competitor</a:t>
            </a:r>
          </a:p>
          <a:p>
            <a:pPr marL="154417" lvl="1" indent="-152719" defTabSz="957040">
              <a:buSzPct val="120000"/>
              <a:buFontTx/>
              <a:buChar char="•"/>
            </a:pPr>
            <a:endParaRPr lang="it-IT" altLang="ko-KR" sz="10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Sviluppo di soluzioni informatiche e servizi dedicati che riducano il costo di accesso all’intermediazione indipendente</a:t>
            </a:r>
          </a:p>
          <a:p>
            <a:pPr marL="154417" lvl="1" indent="-152719" defTabSz="957040">
              <a:buSzPct val="120000"/>
              <a:buFontTx/>
              <a:buChar char="•"/>
            </a:pPr>
            <a:endParaRPr lang="it-IT" altLang="ko-KR" sz="1000" i="1" dirty="0">
              <a:ea typeface="Gulim" pitchFamily="34" charset="-127"/>
            </a:endParaRPr>
          </a:p>
          <a:p>
            <a:pPr marL="154417" lvl="1" indent="-152719" defTabSz="957040">
              <a:buSzPct val="120000"/>
              <a:buFontTx/>
              <a:buChar char="•"/>
            </a:pPr>
            <a:r>
              <a:rPr lang="it-IT" altLang="ko-KR" sz="1400" i="1" dirty="0" smtClean="0">
                <a:ea typeface="Gulim" pitchFamily="34" charset="-127"/>
              </a:rPr>
              <a:t>Maggior qualificazione professionale degli intermediari</a:t>
            </a:r>
          </a:p>
        </p:txBody>
      </p:sp>
      <p:sp>
        <p:nvSpPr>
          <p:cNvPr id="11" name="Rettangolo arrotondato 10"/>
          <p:cNvSpPr/>
          <p:nvPr/>
        </p:nvSpPr>
        <p:spPr bwMode="auto">
          <a:xfrm>
            <a:off x="750627" y="1196833"/>
            <a:ext cx="8598089" cy="4804012"/>
          </a:xfrm>
          <a:prstGeom prst="roundRect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1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2" name="Rettangolo arrotondato 11"/>
          <p:cNvSpPr/>
          <p:nvPr/>
        </p:nvSpPr>
        <p:spPr bwMode="auto">
          <a:xfrm>
            <a:off x="2647378" y="5618557"/>
            <a:ext cx="6442308" cy="5186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1" i="1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Calibri" pitchFamily="34" charset="0"/>
              </a:rPr>
              <a:t>NON BASTANO LE NUOVE NORME PER TRASFORMARE IL CONTESTO DISTRIBUTIVO</a:t>
            </a:r>
          </a:p>
        </p:txBody>
      </p:sp>
      <p:sp>
        <p:nvSpPr>
          <p:cNvPr id="13" name="Rettangolo arrotondato 12"/>
          <p:cNvSpPr/>
          <p:nvPr/>
        </p:nvSpPr>
        <p:spPr bwMode="auto">
          <a:xfrm>
            <a:off x="1137703" y="1097129"/>
            <a:ext cx="3237656" cy="26345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1" i="1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Calibri" pitchFamily="34" charset="0"/>
              </a:rPr>
              <a:t>11 dicembre 2013</a:t>
            </a:r>
          </a:p>
        </p:txBody>
      </p:sp>
    </p:spTree>
    <p:extLst>
      <p:ext uri="{BB962C8B-B14F-4D97-AF65-F5344CB8AC3E}">
        <p14:creationId xmlns:p14="http://schemas.microsoft.com/office/powerpoint/2010/main" val="21000069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ggetto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045791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1617" name="Diapositiva think-cell" r:id="rId28" imgW="270" imgH="270" progId="TCLayout.ActiveDocument.1">
                  <p:embed/>
                </p:oleObj>
              </mc:Choice>
              <mc:Fallback>
                <p:oleObj name="Diapositiva think-cell" r:id="rId28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ttangolo 17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kumimoji="0" lang="it-IT" sz="13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97867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La fotografia delle collaborazioni a tre anni dalla legge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1050990" y="1146058"/>
            <a:ext cx="3508566" cy="4561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2000" b="1" dirty="0" smtClean="0">
                <a:solidFill>
                  <a:srgbClr val="006666"/>
                </a:solidFill>
                <a:ea typeface="ＭＳ Ｐゴシック" pitchFamily="34" charset="-128"/>
              </a:rPr>
              <a:t>La diffusione è notevole</a:t>
            </a: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128248" y="1571625"/>
            <a:ext cx="5192116" cy="2870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Attualmente ha in corso collaborazioni con altri intermediari?</a:t>
            </a:r>
          </a:p>
        </p:txBody>
      </p:sp>
      <p:graphicFrame>
        <p:nvGraphicFramePr>
          <p:cNvPr id="5" name="Oggetto 4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563839074"/>
              </p:ext>
            </p:extLst>
          </p:nvPr>
        </p:nvGraphicFramePr>
        <p:xfrm>
          <a:off x="1714499" y="1981200"/>
          <a:ext cx="2466990" cy="29908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1618" name="Chart" r:id="rId30" imgW="2466990" imgH="2990864" progId="MSGraph.Chart.8">
                  <p:embed followColorScheme="full"/>
                </p:oleObj>
              </mc:Choice>
              <mc:Fallback>
                <p:oleObj name="Chart" r:id="rId30" imgW="2466990" imgH="2990864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1714499" y="1981200"/>
                        <a:ext cx="2466990" cy="29908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egnaposto testo 3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244475" y="4567238"/>
            <a:ext cx="146367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BD53D833-E11C-4DCB-9B40-23256444E696}" type="datetime'''N''ess''''''una co''llab''or''''''a''''''''''zi''on''e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Nessuna collaborazione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Segnaposto testo 8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425450" y="3684588"/>
            <a:ext cx="12827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CC88F63-0DA4-45AC-87BB-A91DA69F44E6}" type="datetime'Con ''int''ermediari UE &#10;iscri''''''t''ti ''''''in'''' LPS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Con intermediari UE 
iscritti in LPS</a:t>
            </a:fld>
            <a:endParaRPr lang="en-GB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Segnaposto testo 4"/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4111625" y="455136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CEEF8AF-B18E-4BFA-A705-C55347F93091}" type="datetime'''''''''''4''3,''''4''''''''''''''''''''''''''''''''''%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43,4%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Segnaposto testo 53"/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1997075" y="3760788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4DB7C6F-67B8-499F-A0F9-AD30EDB89999}" type="datetime'2'''',''''''''''''''''''''''''''8''''''''''''''''''''''''%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2,8%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Segnaposto testo 7"/>
          <p:cNvSpPr>
            <a:spLocks noGrp="1"/>
          </p:cNvSpPr>
          <p:nvPr>
            <p:custDataLst>
              <p:tags r:id="rId9"/>
            </p:custDataLst>
          </p:nvPr>
        </p:nvSpPr>
        <p:spPr bwMode="auto">
          <a:xfrm>
            <a:off x="341313" y="3284538"/>
            <a:ext cx="136683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D8546DD8-457C-4AC4-B2E3-A84CEFB0412A}" type="datetime'''''Con banche'' ''''o'' ''''''''&#10;i''nterm''ediari finanziar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Con banche o 
intermediari finanziari</a:t>
            </a:fld>
            <a:endParaRPr lang="en-GB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Segnaposto testo 51"/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1911350" y="3360738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661D4BE7-56EE-445E-A226-291C2E274182}" type="datetime'''''1'''''''''',''''''''''''1''''''%''''''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1,1%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Segnaposto testo 6"/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490538" y="2976563"/>
            <a:ext cx="12176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E47542CA-B403-42BD-93AA-82CBA9963EFA}" type="datetime'Con ''''br''''o''ke''r'''''''' g''r''o''''s''''s''is''ti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Con broker grossisti</a:t>
            </a:fld>
            <a:endParaRPr lang="en-GB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" name="Segnaposto testo 49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2397125" y="296068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11882A4-5AF6-4175-944A-E1110A36332F}" type="datetime'''''''''''''1''0'''''''''''''',5''''%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10,5%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Segnaposto testo 5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307975" y="2581275"/>
            <a:ext cx="140017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E091737E-F716-49F6-84F8-892676F89D17}" type="datetime'''C''''on b''''''r''o''''''k''''er tr''ad''i''zion''ali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Con broker tradizionali</a:t>
            </a:fld>
            <a:endParaRPr lang="en-GB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" name="Segnaposto testo 47"/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3521075" y="2565400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41F963B-B299-438B-88C1-89D4FF485E72}" type="datetime'''''''''''''''''''''''3''''''''''2'',''0''''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32,0%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Segnaposto testo 1"/>
          <p:cNvSpPr>
            <a:spLocks noGrp="1"/>
          </p:cNvSpPr>
          <p:nvPr>
            <p:custDataLst>
              <p:tags r:id="rId15"/>
            </p:custDataLst>
          </p:nvPr>
        </p:nvSpPr>
        <p:spPr bwMode="auto">
          <a:xfrm>
            <a:off x="1049338" y="2185988"/>
            <a:ext cx="6588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2E750F1-23F2-427E-892B-99C83C990D80}" type="datetime'''Con ''''''a''''''''''''''g''''''e''n''''ti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Con agenti</a:t>
            </a:fld>
            <a:endParaRPr lang="en-GB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Segnaposto testo 45"/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3482975" y="217011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317B7EB2-C6D9-4248-B909-89216AD362B7}" type="datetime'''31'''',''''''3''''''''''''''''''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31,3%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5355298" y="1146058"/>
            <a:ext cx="3988388" cy="4561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2000" b="1" dirty="0" smtClean="0">
                <a:solidFill>
                  <a:srgbClr val="006666"/>
                </a:solidFill>
                <a:ea typeface="ＭＳ Ｐゴシック" pitchFamily="34" charset="-128"/>
              </a:rPr>
              <a:t>L’utilizzo è prevalentemente tattico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4598648" y="1571625"/>
            <a:ext cx="5192116" cy="2870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Qual è la finalità principale della collaborazioni in corso?</a:t>
            </a:r>
          </a:p>
        </p:txBody>
      </p:sp>
      <p:graphicFrame>
        <p:nvGraphicFramePr>
          <p:cNvPr id="22" name="Oggetto 21"/>
          <p:cNvGraphicFramePr>
            <a:graphicFrameLocks/>
          </p:cNvGraphicFramePr>
          <p:nvPr>
            <p:custDataLst>
              <p:tags r:id="rId17"/>
            </p:custDataLst>
            <p:extLst>
              <p:ext uri="{D42A27DB-BD31-4B8C-83A1-F6EECF244321}">
                <p14:modId xmlns:p14="http://schemas.microsoft.com/office/powerpoint/2010/main" val="1517246487"/>
              </p:ext>
            </p:extLst>
          </p:nvPr>
        </p:nvGraphicFramePr>
        <p:xfrm>
          <a:off x="6934200" y="1981200"/>
          <a:ext cx="2324191" cy="29908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1619" name="Chart" r:id="rId32" imgW="2324191" imgH="2990864" progId="MSGraph.Chart.8">
                  <p:embed followColorScheme="full"/>
                </p:oleObj>
              </mc:Choice>
              <mc:Fallback>
                <p:oleObj name="Chart" r:id="rId32" imgW="2324191" imgH="2990864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6934200" y="1981200"/>
                        <a:ext cx="2324191" cy="29908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Segnaposto testo 51"/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9178925" y="4403725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3121467-84AC-4F82-86EE-A42E27A4DCD1}" type="datetime'6''''''1'''''''''''''',''''''''''''0''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61,0%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" name="Segnaposto testo 1"/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5567363" y="2225675"/>
            <a:ext cx="1358900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19DA2199-7538-47AB-A706-8E9EC37A813D}" type="datetime'Offrire plu''ralità &#10;di so''''luzi''oni ai cl''''ient''i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Offrire pluralità 
di soluzioni ai clienti</a:t>
            </a:fld>
            <a:endParaRPr lang="it-IT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Segnaposto testo 5"/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7464425" y="2317750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D07535A-8A6F-4E71-B3FA-58A6438FD93E}" type="datetime'''''''''11'''',''''''''''''''''''''''''''''''''1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11,1%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" name="Segnaposto testo 45"/>
          <p:cNvSpPr>
            <a:spLocks noGrp="1"/>
          </p:cNvSpPr>
          <p:nvPr>
            <p:custDataLst>
              <p:tags r:id="rId21"/>
            </p:custDataLst>
          </p:nvPr>
        </p:nvSpPr>
        <p:spPr bwMode="gray">
          <a:xfrm>
            <a:off x="7740650" y="3013075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D1B2D82-3D46-449D-9EE1-A1271957D566}" type="datetime'''''''''''''1''9'''''''''',''''''0''''''''%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19,0%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7" name="Segnaposto testo 5"/>
          <p:cNvSpPr>
            <a:spLocks noGrp="1"/>
          </p:cNvSpPr>
          <p:nvPr>
            <p:custDataLst>
              <p:tags r:id="rId22"/>
            </p:custDataLst>
          </p:nvPr>
        </p:nvSpPr>
        <p:spPr bwMode="auto">
          <a:xfrm>
            <a:off x="5059363" y="3616325"/>
            <a:ext cx="1866900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4503062-499E-4A18-B2EC-9D1F25DFEA32}" type="datetime'Limitar''e il risc''hio di perdit''a &#10;di clienti nell’aut''o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Limitare il rischio di perdita 
di clienti nell’auto</a:t>
            </a:fld>
            <a:endParaRPr lang="en-GB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Segnaposto testo 47"/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7388225" y="3708400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039DD5E-B019-4F85-8665-A86421D6245E}" type="datetime'9'',''''''''''''''0''''''''''''''''''''''''''''''''''%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9,0%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" name="Segnaposto testo 1"/>
          <p:cNvSpPr>
            <a:spLocks noGrp="1"/>
          </p:cNvSpPr>
          <p:nvPr>
            <p:custDataLst>
              <p:tags r:id="rId24"/>
            </p:custDataLst>
          </p:nvPr>
        </p:nvSpPr>
        <p:spPr bwMode="auto">
          <a:xfrm>
            <a:off x="5545138" y="2921000"/>
            <a:ext cx="1381125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91EB7B8-BD2B-43C9-A201-79BAC9042EA5}" type="datetime'''Sv''iluppare uno'' o p''i''ù&#10; busine''ss di ''nicch''''i''a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Sviluppare uno o più
 business di nicchia</a:t>
            </a:fld>
            <a:endParaRPr lang="en-GB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" name="Segnaposto testo 7"/>
          <p:cNvSpPr>
            <a:spLocks noGrp="1"/>
          </p:cNvSpPr>
          <p:nvPr>
            <p:custDataLst>
              <p:tags r:id="rId25"/>
            </p:custDataLst>
          </p:nvPr>
        </p:nvSpPr>
        <p:spPr bwMode="auto">
          <a:xfrm>
            <a:off x="5402263" y="4213225"/>
            <a:ext cx="1524000" cy="59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2DC7981-4D27-4167-A187-AC45B5824EF7}" type="datetime'Sopperire a'' mancanze &#10;compa''gnia in alcuni&#10; ambiti special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Sopperire a mancanze 
compagnia in alcuni
 ambiti special</a:t>
            </a:fld>
            <a:r>
              <a:rPr lang="en-US" sz="1300" smtClean="0">
                <a:latin typeface="Calibri" panose="020F0502020204030204" pitchFamily="34" charset="0"/>
                <a:sym typeface="Calibri" panose="020F0502020204030204" pitchFamily="34" charset="0"/>
              </a:rPr>
              <a:t>stici</a:t>
            </a:r>
            <a:endParaRPr lang="en-GB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Parentesi graffa chiusa 32"/>
          <p:cNvSpPr/>
          <p:nvPr/>
        </p:nvSpPr>
        <p:spPr bwMode="auto">
          <a:xfrm rot="17211341">
            <a:off x="8567228" y="2778125"/>
            <a:ext cx="499807" cy="1984919"/>
          </a:xfrm>
          <a:prstGeom prst="rightBrac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4" name="Rettangolo arrotondato 33"/>
          <p:cNvSpPr/>
          <p:nvPr/>
        </p:nvSpPr>
        <p:spPr bwMode="auto">
          <a:xfrm rot="960490">
            <a:off x="8341148" y="2943225"/>
            <a:ext cx="1500852" cy="58261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70,0%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/>
              <a:t>Utilizzo tattico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5" name="AutoShape 17"/>
          <p:cNvSpPr>
            <a:spLocks noChangeArrowheads="1"/>
          </p:cNvSpPr>
          <p:nvPr/>
        </p:nvSpPr>
        <p:spPr bwMode="gray">
          <a:xfrm rot="10800000">
            <a:off x="3343112" y="5203478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36" name="Rectangle 16"/>
          <p:cNvSpPr>
            <a:spLocks noChangeArrowheads="1"/>
          </p:cNvSpPr>
          <p:nvPr/>
        </p:nvSpPr>
        <p:spPr bwMode="auto">
          <a:xfrm>
            <a:off x="860479" y="5484655"/>
            <a:ext cx="8124255" cy="73866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Le collaborazioni si sono affermate come un supporto agli intermediari nella conservazione del portafoglio e nella risoluzione delle emergenze ma faticano ad emergere come strumento per lo sviluppo di nuovi business </a:t>
            </a:r>
          </a:p>
        </p:txBody>
      </p:sp>
      <p:sp>
        <p:nvSpPr>
          <p:cNvPr id="37" name="Parentesi graffa chiusa 36"/>
          <p:cNvSpPr/>
          <p:nvPr/>
        </p:nvSpPr>
        <p:spPr bwMode="auto">
          <a:xfrm rot="2429539">
            <a:off x="3385477" y="2220522"/>
            <a:ext cx="499807" cy="1984919"/>
          </a:xfrm>
          <a:prstGeom prst="rightBrac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8" name="Rettangolo arrotondato 37"/>
          <p:cNvSpPr/>
          <p:nvPr/>
        </p:nvSpPr>
        <p:spPr bwMode="auto">
          <a:xfrm>
            <a:off x="3539084" y="3380383"/>
            <a:ext cx="1500852" cy="65578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56,4%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/>
              <a:t>Collaborazioni in corso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220891" y="4943036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Il cambiamento dell’intermediazione e il punto di vista degli agenti, Innovation Team 2015</a:t>
            </a:r>
          </a:p>
        </p:txBody>
      </p:sp>
    </p:spTree>
    <p:extLst>
      <p:ext uri="{BB962C8B-B14F-4D97-AF65-F5344CB8AC3E}">
        <p14:creationId xmlns:p14="http://schemas.microsoft.com/office/powerpoint/2010/main" val="765879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ggetto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92408475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630" name="Diapositiva think-cell" r:id="rId50" imgW="270" imgH="270" progId="TCLayout.ActiveDocument.1">
                  <p:embed/>
                </p:oleObj>
              </mc:Choice>
              <mc:Fallback>
                <p:oleObj name="Diapositiva think-cell" r:id="rId50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ttangolo 17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+mn-cs"/>
              <a:sym typeface="+mn-lt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-17576"/>
            <a:ext cx="8247307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L’utilizzo è focalizzato sui business specialistici ma non solo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287718" y="872220"/>
            <a:ext cx="9443136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Per quali linee di business utilizza maggiormente le collaborazioni?</a:t>
            </a:r>
          </a:p>
        </p:txBody>
      </p:sp>
      <p:sp>
        <p:nvSpPr>
          <p:cNvPr id="35" name="AutoShape 17"/>
          <p:cNvSpPr>
            <a:spLocks noChangeArrowheads="1"/>
          </p:cNvSpPr>
          <p:nvPr/>
        </p:nvSpPr>
        <p:spPr bwMode="gray">
          <a:xfrm rot="10800000">
            <a:off x="3343112" y="5203478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36" name="Rectangle 16"/>
          <p:cNvSpPr>
            <a:spLocks noChangeArrowheads="1"/>
          </p:cNvSpPr>
          <p:nvPr/>
        </p:nvSpPr>
        <p:spPr bwMode="auto">
          <a:xfrm>
            <a:off x="860479" y="5607765"/>
            <a:ext cx="8124255" cy="49244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Emerge una nicchia significativa di agenti che sfruttano le collaborazioni anche per sviluppare mercati poco presidiati e fornire comparazione fra diverse offerte retail</a:t>
            </a:r>
          </a:p>
        </p:txBody>
      </p:sp>
      <p:graphicFrame>
        <p:nvGraphicFramePr>
          <p:cNvPr id="37" name="Oggetto 36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947230321"/>
              </p:ext>
            </p:extLst>
          </p:nvPr>
        </p:nvGraphicFramePr>
        <p:xfrm>
          <a:off x="1905001" y="1524000"/>
          <a:ext cx="2343087" cy="3228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631" name="Chart" r:id="rId52" imgW="2343087" imgH="3228945" progId="MSGraph.Chart.8">
                  <p:embed followColorScheme="full"/>
                </p:oleObj>
              </mc:Choice>
              <mc:Fallback>
                <p:oleObj name="Chart" r:id="rId52" imgW="2343087" imgH="3228945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3"/>
                      <a:stretch>
                        <a:fillRect/>
                      </a:stretch>
                    </p:blipFill>
                    <p:spPr>
                      <a:xfrm>
                        <a:off x="1905001" y="1524000"/>
                        <a:ext cx="2343087" cy="32289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Segnaposto testo 15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987425" y="2922588"/>
            <a:ext cx="911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4857627-9871-4793-B3C5-35E6A1957216}" type="datetime'Tu''t''''''''e''''''l''''''a'''''' ''l''''e''''g''''''a''l''e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Tutela legale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0" name="Segnaposto testo 7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1549400" y="2670175"/>
            <a:ext cx="3492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02E21170-6133-4503-AC9B-B4584764CB67}" type="datetime'A''''''''''ut''''''''''''''''o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Auto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0" name="Segnaposto testo 5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1284288" y="2170113"/>
            <a:ext cx="6143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32F47B3-B3DD-4FA4-A08C-99509CC64661}" type="datetime'''''''C''''''''''''au''''''z''''''i''''''''''o''ni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Cauzioni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5" name="Segnaposto testo 22"/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2406650" y="292258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35BC2C0-AB29-4B93-84F1-2611EC9428BD}" type="datetime'1''''''''1'''''''''''',''5''''%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11,5%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2" name="Segnaposto testo 49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3073400" y="241776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4C987E6-0EF6-450A-9B35-637AEDD02FF3}" type="datetime'3''''''''4'''''',''''1''''''''''%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34,1%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1" name="Segnaposto testo 6"/>
          <p:cNvSpPr>
            <a:spLocks noGrp="1"/>
          </p:cNvSpPr>
          <p:nvPr>
            <p:custDataLst>
              <p:tags r:id="rId10"/>
            </p:custDataLst>
          </p:nvPr>
        </p:nvSpPr>
        <p:spPr bwMode="auto">
          <a:xfrm>
            <a:off x="1319213" y="2417763"/>
            <a:ext cx="5794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F8D4970F-D543-48D7-868C-28BEC65F575B}" type="datetime'''A''zi''''''''''''''''''''''''''''''''''''''e''''''n''de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Aziende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9" name="Segnaposto testo 51"/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3016250" y="2670175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BE73C4A-0F31-49B8-8B64-957287AF62AB}" type="datetime'''''''''''''''3''''2'''',''''''''''2''%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32,2%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7" name="Segnaposto testo 47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3244850" y="217011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A638DB2-00C6-4BBD-A9D2-F8435D2DF4B1}" type="datetime'40'''',''''''''''''''''0%''''''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40,0%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0" name="Segnaposto testo 6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1368425" y="1917700"/>
            <a:ext cx="530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4F0B6A95-CA43-4B78-BB91-C757B80054AF}" type="datetime'''''''''''''''''''''''''Cr''''''''e''''di''t''''''''o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Credito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9" name="Segnaposto testo 45"/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4168775" y="166528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97D62A27-5899-4A18-BEB1-4D34E661DAD1}" type="datetime'''''''''''7''''''''''1'',''''2''''''''''''''''''''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71,2%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1" name="Segnaposto testo 7"/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3463925" y="1917700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AC2DB45-FD9D-4B8B-8FB6-E8A4AD997BDE}" type="datetime'''''''''''''47'''',''4''''%''''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47,4%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8" name="Segnaposto testo 1"/>
          <p:cNvSpPr>
            <a:spLocks noGrp="1"/>
          </p:cNvSpPr>
          <p:nvPr>
            <p:custDataLst>
              <p:tags r:id="rId16"/>
            </p:custDataLst>
          </p:nvPr>
        </p:nvSpPr>
        <p:spPr bwMode="auto">
          <a:xfrm>
            <a:off x="520700" y="1665288"/>
            <a:ext cx="13779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0F4612E9-D180-40B0-9980-69A6424CE887}" type="datetime'R''i''sc''hi'''''''' pr''''o''''fes''si''''o''''nali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Rischi professionali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4" name="Segnaposto testo 28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2149475" y="4427538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A7E0485-D120-403F-BFD2-95011CFC437C}" type="datetime'''''''''''''''2'''',''''''8''''''''''''''''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2,8%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4" name="Segnaposto testo 19"/>
          <p:cNvSpPr>
            <a:spLocks noGrp="1"/>
          </p:cNvSpPr>
          <p:nvPr>
            <p:custDataLst>
              <p:tags r:id="rId18"/>
            </p:custDataLst>
          </p:nvPr>
        </p:nvSpPr>
        <p:spPr bwMode="auto">
          <a:xfrm>
            <a:off x="1611313" y="3922713"/>
            <a:ext cx="2873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703F00C-8FA3-487C-A54C-35C3AFED2911}" type="datetime'''''''''''''''''''''V''''''''i''''t''''''''a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Vita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3" name="Segnaposto testo 27"/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2206625" y="4175125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E62ABB7C-AFCA-494A-AC40-5004625BFE8C}" type="datetime'''''''''''''''''''''''4'''''',9''''''''''''''%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4,9%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6" name="Segnaposto testo 21"/>
          <p:cNvSpPr>
            <a:spLocks noGrp="1"/>
          </p:cNvSpPr>
          <p:nvPr>
            <p:custDataLst>
              <p:tags r:id="rId20"/>
            </p:custDataLst>
          </p:nvPr>
        </p:nvSpPr>
        <p:spPr bwMode="auto">
          <a:xfrm>
            <a:off x="1152525" y="4427538"/>
            <a:ext cx="7461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1F816603-1182-4826-9F3B-B49AE26EF4F4}" type="datetime'''As''s''i''''s''t''''''''''''e''n''z''''a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Assistenza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5" name="Segnaposto testo 20"/>
          <p:cNvSpPr>
            <a:spLocks noGrp="1"/>
          </p:cNvSpPr>
          <p:nvPr>
            <p:custDataLst>
              <p:tags r:id="rId21"/>
            </p:custDataLst>
          </p:nvPr>
        </p:nvSpPr>
        <p:spPr bwMode="auto">
          <a:xfrm>
            <a:off x="1287463" y="4175125"/>
            <a:ext cx="6111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9CE8AF6-5574-4FEF-9496-CBF5786FB234}" type="datetime'''''M''''a''''''l''a''''''t''ti''''''''e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Malattie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8" name="Segnaposto testo 24"/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2292350" y="3422650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7D7973C-4226-474F-8204-56C02C044316}" type="datetime'''''7'''''''''''''''''',''''''''''''7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7,7%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9" name="Segnaposto testo 17"/>
          <p:cNvSpPr>
            <a:spLocks noGrp="1"/>
          </p:cNvSpPr>
          <p:nvPr>
            <p:custDataLst>
              <p:tags r:id="rId23"/>
            </p:custDataLst>
          </p:nvPr>
        </p:nvSpPr>
        <p:spPr bwMode="auto">
          <a:xfrm>
            <a:off x="1128713" y="3422650"/>
            <a:ext cx="7699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EF548940-B136-4A4F-A482-8A19BF874A5E}" type="datetime'''''A''''b''''''i''''''''''tazi''''''''o''n''''e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Abitazione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8" name="Segnaposto testo 16"/>
          <p:cNvSpPr>
            <a:spLocks noGrp="1"/>
          </p:cNvSpPr>
          <p:nvPr>
            <p:custDataLst>
              <p:tags r:id="rId24"/>
            </p:custDataLst>
          </p:nvPr>
        </p:nvSpPr>
        <p:spPr bwMode="auto">
          <a:xfrm>
            <a:off x="1266825" y="3170238"/>
            <a:ext cx="6318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629E2A2-234E-49CC-B6A3-865243EBD6A0}" type="datetime'In''f''''''''''''or''t''u''''''''''''''''''n''''''''''''i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Infortuni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3" name="Segnaposto testo 18"/>
          <p:cNvSpPr>
            <a:spLocks noGrp="1"/>
          </p:cNvSpPr>
          <p:nvPr>
            <p:custDataLst>
              <p:tags r:id="rId25"/>
            </p:custDataLst>
          </p:nvPr>
        </p:nvSpPr>
        <p:spPr bwMode="auto">
          <a:xfrm>
            <a:off x="1257300" y="3675063"/>
            <a:ext cx="6413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363CF374-2A2A-4B18-895B-3BDF59199561}" type="datetime'''T''''''''r''''''a''''''''s''''p''''''o''''r''''t''i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Trasporti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1" name="Segnaposto testo 25"/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2244725" y="3675063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FDFA5716-43F4-41F5-A1D7-BA91EC1906A8}" type="datetime'''6'''''''''''',''''''''0%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6,0%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6" name="Segnaposto testo 23"/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2349500" y="3170238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2C8E97C-059F-4F76-9481-3B54508CD91A}" type="datetime'''''''''9'''''''''''''',''''''''''''6''''''''''%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9,6%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2" name="Segnaposto testo 26"/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2235200" y="3922713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28950DA-EE4E-4B73-B01D-2B47EDEA4298}" type="datetime'''''5'''''''''''',''6''''''%''''''''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5,6%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aphicFrame>
        <p:nvGraphicFramePr>
          <p:cNvPr id="3" name="Oggetto 2"/>
          <p:cNvGraphicFramePr>
            <a:graphicFrameLocks/>
          </p:cNvGraphicFramePr>
          <p:nvPr>
            <p:custDataLst>
              <p:tags r:id="rId29"/>
            </p:custDataLst>
            <p:extLst>
              <p:ext uri="{D42A27DB-BD31-4B8C-83A1-F6EECF244321}">
                <p14:modId xmlns:p14="http://schemas.microsoft.com/office/powerpoint/2010/main" val="1802952828"/>
              </p:ext>
            </p:extLst>
          </p:nvPr>
        </p:nvGraphicFramePr>
        <p:xfrm>
          <a:off x="5638800" y="1752600"/>
          <a:ext cx="3600471" cy="3162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632" name="Chart" r:id="rId54" imgW="3600471" imgH="3162272" progId="MSGraph.Chart.8">
                  <p:embed followColorScheme="full"/>
                </p:oleObj>
              </mc:Choice>
              <mc:Fallback>
                <p:oleObj name="Chart" r:id="rId54" imgW="3600471" imgH="3162272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5"/>
                      <a:stretch>
                        <a:fillRect/>
                      </a:stretch>
                    </p:blipFill>
                    <p:spPr>
                      <a:xfrm>
                        <a:off x="5638800" y="1752600"/>
                        <a:ext cx="3600471" cy="31622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49" name="Connettore 1 248"/>
          <p:cNvCxnSpPr/>
          <p:nvPr>
            <p:custDataLst>
              <p:tags r:id="rId30"/>
            </p:custDataLst>
          </p:nvPr>
        </p:nvCxnSpPr>
        <p:spPr bwMode="auto">
          <a:xfrm flipV="1">
            <a:off x="8264525" y="3924300"/>
            <a:ext cx="84138" cy="157163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8" name="Connettore 1 217"/>
          <p:cNvCxnSpPr/>
          <p:nvPr>
            <p:custDataLst>
              <p:tags r:id="rId31"/>
            </p:custDataLst>
          </p:nvPr>
        </p:nvCxnSpPr>
        <p:spPr bwMode="auto">
          <a:xfrm flipV="1">
            <a:off x="6961188" y="2963863"/>
            <a:ext cx="147638" cy="28575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Connettore 1 189"/>
          <p:cNvCxnSpPr/>
          <p:nvPr>
            <p:custDataLst>
              <p:tags r:id="rId32"/>
            </p:custDataLst>
          </p:nvPr>
        </p:nvCxnSpPr>
        <p:spPr bwMode="auto">
          <a:xfrm>
            <a:off x="8042275" y="3551238"/>
            <a:ext cx="179388" cy="36513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7" name="Connettore 1 246"/>
          <p:cNvCxnSpPr/>
          <p:nvPr>
            <p:custDataLst>
              <p:tags r:id="rId33"/>
            </p:custDataLst>
          </p:nvPr>
        </p:nvCxnSpPr>
        <p:spPr bwMode="auto">
          <a:xfrm>
            <a:off x="6991350" y="2917825"/>
            <a:ext cx="58738" cy="7938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7" name="Segnaposto testo 19"/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6648450" y="2800350"/>
            <a:ext cx="3429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EA4CD3C6-9826-45A2-B592-A0F4F8E96EDD}" type="datetime'''''A''u''to''''''''''''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Auto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" name="Segnaposto testo 1"/>
          <p:cNvSpPr>
            <a:spLocks noGrp="1"/>
          </p:cNvSpPr>
          <p:nvPr>
            <p:custDataLst>
              <p:tags r:id="rId35"/>
            </p:custDataLst>
          </p:nvPr>
        </p:nvSpPr>
        <p:spPr bwMode="auto">
          <a:xfrm>
            <a:off x="7016750" y="4954588"/>
            <a:ext cx="9128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9AF55BD-C696-48AA-9E02-E00951AE2AB6}" type="datetime'Ut''''ili''''''''''z''''''z''o t''''att''i''''''''''''c''''o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Utilizzo tattico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9" name="Segnaposto testo 21"/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5962650" y="1992313"/>
            <a:ext cx="5810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B2A2C68-E620-4512-B604-5FD4B7E58F8D}" type="datetime'''I''''n''f''''''o''''''r''''t''''''un''''''''i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Infortuni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2" name="Segnaposto testo 3"/>
          <p:cNvSpPr>
            <a:spLocks noGrp="1"/>
          </p:cNvSpPr>
          <p:nvPr>
            <p:custDataLst>
              <p:tags r:id="rId37"/>
            </p:custDataLst>
          </p:nvPr>
        </p:nvSpPr>
        <p:spPr bwMode="auto">
          <a:xfrm>
            <a:off x="4489450" y="3219450"/>
            <a:ext cx="112077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DFBD3992-4649-48C1-ACD2-4AB0C0922F44}" type="datetime'''U''t''i''''l''i''zzo s''''''''t''ra''t''e''g''''''''''ico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Utilizzo strategico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8" name="Segnaposto testo 20"/>
          <p:cNvSpPr>
            <a:spLocks noGrp="1"/>
          </p:cNvSpPr>
          <p:nvPr>
            <p:custDataLst>
              <p:tags r:id="rId38"/>
            </p:custDataLst>
          </p:nvPr>
        </p:nvSpPr>
        <p:spPr bwMode="gray">
          <a:xfrm>
            <a:off x="6521450" y="2382838"/>
            <a:ext cx="70167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02A258C-6E3A-43DF-B7C7-A22128D40F08}" type="datetime'A''''b''''''it''''a''''''''''''''z''io''''''''''''n''''''e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Abitazione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8" name="Segnaposto testo 30"/>
          <p:cNvSpPr>
            <a:spLocks noGrp="1"/>
          </p:cNvSpPr>
          <p:nvPr>
            <p:custDataLst>
              <p:tags r:id="rId39"/>
            </p:custDataLst>
          </p:nvPr>
        </p:nvSpPr>
        <p:spPr bwMode="gray">
          <a:xfrm>
            <a:off x="8589963" y="4178300"/>
            <a:ext cx="4968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EE08500D-BF3F-4A88-A495-D48D35962560}" type="datetime'''C''''re''d''''''''''''i''t''''''''''o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Credito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7" name="Segnaposto testo 29"/>
          <p:cNvSpPr>
            <a:spLocks noGrp="1"/>
          </p:cNvSpPr>
          <p:nvPr>
            <p:custDataLst>
              <p:tags r:id="rId40"/>
            </p:custDataLst>
          </p:nvPr>
        </p:nvSpPr>
        <p:spPr bwMode="gray">
          <a:xfrm>
            <a:off x="7007225" y="2038350"/>
            <a:ext cx="28733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50067D9-6FDE-489E-BB6A-493F40221ADE}" type="datetime'V''''''''it''''''a''''''''''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Vita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2" name="Segnaposto testo 24"/>
          <p:cNvSpPr>
            <a:spLocks noGrp="1"/>
          </p:cNvSpPr>
          <p:nvPr>
            <p:custDataLst>
              <p:tags r:id="rId41"/>
            </p:custDataLst>
          </p:nvPr>
        </p:nvSpPr>
        <p:spPr bwMode="gray">
          <a:xfrm>
            <a:off x="6992938" y="3187700"/>
            <a:ext cx="5397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F7A5DB1F-A9E1-4A96-82E3-492F08749AF4}" type="datetime'''''''''''A''zi''''''''''''''e''''''n''d''''''''e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Aziende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5" name="Segnaposto testo 27"/>
          <p:cNvSpPr>
            <a:spLocks noGrp="1"/>
          </p:cNvSpPr>
          <p:nvPr>
            <p:custDataLst>
              <p:tags r:id="rId42"/>
            </p:custDataLst>
          </p:nvPr>
        </p:nvSpPr>
        <p:spPr bwMode="gray">
          <a:xfrm>
            <a:off x="6140450" y="2982913"/>
            <a:ext cx="82073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0041FB5-214D-449D-95E8-38ACC2CE5AC4}" type="datetime'''T''u''''tel''''''a'' ''l''''e''gal''''''''''''''''''e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Tutela legale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3" name="Segnaposto testo 25"/>
          <p:cNvSpPr>
            <a:spLocks noGrp="1"/>
          </p:cNvSpPr>
          <p:nvPr>
            <p:custDataLst>
              <p:tags r:id="rId43"/>
            </p:custDataLst>
          </p:nvPr>
        </p:nvSpPr>
        <p:spPr bwMode="gray">
          <a:xfrm>
            <a:off x="7931150" y="4081463"/>
            <a:ext cx="5683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FE41344-B129-4018-B755-BC9880708648}" type="datetime'''''''''''''C''''a''''''''''u''z''''i''''''''''on''i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Cauzioni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0" name="Segnaposto testo 22"/>
          <p:cNvSpPr>
            <a:spLocks noGrp="1"/>
          </p:cNvSpPr>
          <p:nvPr>
            <p:custDataLst>
              <p:tags r:id="rId44"/>
            </p:custDataLst>
          </p:nvPr>
        </p:nvSpPr>
        <p:spPr bwMode="gray">
          <a:xfrm>
            <a:off x="6124575" y="2571750"/>
            <a:ext cx="5651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9E804BB-9E93-42FC-9724-C49292E17688}" type="datetime'''''''M''''''''''''''''a''''la''''''''ttie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Malattie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4" name="Segnaposto testo 26"/>
          <p:cNvSpPr>
            <a:spLocks noGrp="1"/>
          </p:cNvSpPr>
          <p:nvPr>
            <p:custDataLst>
              <p:tags r:id="rId45"/>
            </p:custDataLst>
          </p:nvPr>
        </p:nvSpPr>
        <p:spPr bwMode="gray">
          <a:xfrm>
            <a:off x="7451725" y="3402013"/>
            <a:ext cx="5905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197D9E7-D030-4A8B-A015-5741EB013D1B}" type="datetime'''''''''''''''''''T''''ra''sp''''''''or''''''''''''t''''''i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Trasporti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1" name="Segnaposto testo 23"/>
          <p:cNvSpPr>
            <a:spLocks noGrp="1"/>
          </p:cNvSpPr>
          <p:nvPr>
            <p:custDataLst>
              <p:tags r:id="rId46"/>
            </p:custDataLst>
          </p:nvPr>
        </p:nvSpPr>
        <p:spPr bwMode="gray">
          <a:xfrm>
            <a:off x="7891463" y="3163888"/>
            <a:ext cx="12239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1AE9EE5-066A-4B65-8C6A-09F90561F05E}" type="datetime'R''''''i''''''''sc''''''''h''i'' ''pro''f''''''ession''al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Rischi professionali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6" name="Segnaposto testo 28"/>
          <p:cNvSpPr>
            <a:spLocks noGrp="1"/>
          </p:cNvSpPr>
          <p:nvPr>
            <p:custDataLst>
              <p:tags r:id="rId47"/>
            </p:custDataLst>
          </p:nvPr>
        </p:nvSpPr>
        <p:spPr bwMode="gray">
          <a:xfrm>
            <a:off x="7559675" y="2971800"/>
            <a:ext cx="6826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8707AF9-CD9F-48D5-8B20-B6ACCFC812DA}" type="datetime'''''''''Ass''''i''''''s''''''''''''''''t''e''n''''''''''''za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Assistenza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3" name="Rectangle 17"/>
          <p:cNvSpPr>
            <a:spLocks noChangeArrowheads="1"/>
          </p:cNvSpPr>
          <p:nvPr/>
        </p:nvSpPr>
        <p:spPr bwMode="auto">
          <a:xfrm>
            <a:off x="4888933" y="1359269"/>
            <a:ext cx="5192116" cy="50861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Mappa dell’utilizzo delle collaborazioni per aree di business</a:t>
            </a:r>
          </a:p>
          <a:p>
            <a:pPr algn="ctr" eaLnBrk="0" hangingPunct="0"/>
            <a:r>
              <a:rPr lang="it-IT" sz="1200" i="1" dirty="0" smtClean="0">
                <a:solidFill>
                  <a:schemeClr val="accent1"/>
                </a:solidFill>
                <a:ea typeface="ＭＳ Ｐゴシック" pitchFamily="34" charset="-128"/>
              </a:rPr>
              <a:t>(Numero indice 100=Totale agenti che collaborano)</a:t>
            </a:r>
          </a:p>
        </p:txBody>
      </p:sp>
      <p:cxnSp>
        <p:nvCxnSpPr>
          <p:cNvPr id="255" name="Connettore 1 254"/>
          <p:cNvCxnSpPr/>
          <p:nvPr/>
        </p:nvCxnSpPr>
        <p:spPr bwMode="auto">
          <a:xfrm flipV="1">
            <a:off x="5849256" y="1838855"/>
            <a:ext cx="3276000" cy="2844000"/>
          </a:xfrm>
          <a:prstGeom prst="line">
            <a:avLst/>
          </a:prstGeom>
          <a:solidFill>
            <a:schemeClr val="bg1"/>
          </a:solidFill>
          <a:ln w="19050" cap="flat" cmpd="sng" algn="ctr">
            <a:solidFill>
              <a:schemeClr val="accent2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58" name="Rettangolo arrotondato 257"/>
          <p:cNvSpPr/>
          <p:nvPr/>
        </p:nvSpPr>
        <p:spPr bwMode="auto">
          <a:xfrm>
            <a:off x="6578115" y="4090944"/>
            <a:ext cx="1142883" cy="58261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70,0%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/>
              <a:t>Degli agenti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59" name="Rettangolo arrotondato 258"/>
          <p:cNvSpPr/>
          <p:nvPr/>
        </p:nvSpPr>
        <p:spPr bwMode="auto">
          <a:xfrm>
            <a:off x="7356592" y="1921364"/>
            <a:ext cx="1142883" cy="58261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30,0%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/>
              <a:t>Degli agenti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60" name="CasellaDiTesto 259"/>
          <p:cNvSpPr txBox="1"/>
          <p:nvPr/>
        </p:nvSpPr>
        <p:spPr>
          <a:xfrm>
            <a:off x="220891" y="4943036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Il cambiamento dell’intermediazione e il punto di vista degli agenti, Innovation Team 2015</a:t>
            </a:r>
          </a:p>
        </p:txBody>
      </p:sp>
    </p:spTree>
    <p:extLst>
      <p:ext uri="{BB962C8B-B14F-4D97-AF65-F5344CB8AC3E}">
        <p14:creationId xmlns:p14="http://schemas.microsoft.com/office/powerpoint/2010/main" val="3290241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ggetto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1260039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1817" name="Diapositiva think-cell" r:id="rId24" imgW="270" imgH="270" progId="TCLayout.ActiveDocument.1">
                  <p:embed/>
                </p:oleObj>
              </mc:Choice>
              <mc:Fallback>
                <p:oleObj name="Diapositiva think-cell" r:id="rId2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ttangolo 11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40480"/>
            <a:ext cx="7742123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L’impatto delle collaborazioni sui portafogli rimane limitato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287718" y="1075971"/>
            <a:ext cx="9443136" cy="2870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Qual è il giro di affari determinato dalle polizze proposte ad altri intermediari per i suoi clienti?</a:t>
            </a:r>
          </a:p>
        </p:txBody>
      </p:sp>
      <p:graphicFrame>
        <p:nvGraphicFramePr>
          <p:cNvPr id="5" name="Oggetto 4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071146611"/>
              </p:ext>
            </p:extLst>
          </p:nvPr>
        </p:nvGraphicFramePr>
        <p:xfrm>
          <a:off x="1562100" y="1714499"/>
          <a:ext cx="2457542" cy="2924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1818" name="Chart" r:id="rId26" imgW="2457542" imgH="2924190" progId="MSGraph.Chart.8">
                  <p:embed followColorScheme="full"/>
                </p:oleObj>
              </mc:Choice>
              <mc:Fallback>
                <p:oleObj name="Chart" r:id="rId26" imgW="2457542" imgH="2924190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1562100" y="1714499"/>
                        <a:ext cx="2457542" cy="29241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Segnaposto testo 82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163513" y="3613150"/>
            <a:ext cx="1382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28A402D-512A-48E6-B3DC-19033B7E841E}" type="datetime'F''r''''''a ''''10''''''''0'' ''''''''e 2''0''''0.0''00€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Fra 100 e 200.000€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Segnaposto testo 7"/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3502025" y="2517775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BE4528D-A3F9-49B7-A1BB-2EA68A96BA58}" type="datetime'''''''3''''''7,''4''''''''''''''''''''%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37,4%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Segnaposto testo 47"/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2063750" y="3065463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36EB74A4-D734-47A4-85E7-8E3857C61C71}" type="datetime'''''7'''''''''''''''',''''''''''''''3%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7,3%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Segnaposto testo 1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484188" y="1970088"/>
            <a:ext cx="10620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2978CA6F-D542-451E-93C5-A90B3EA77A4B}" type="datetime'''''F''''''''''in''''''o ''a'' ''1''0''.''''''0''''''0''0€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Fino a 10.000€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Segnaposto testo 45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3949700" y="197008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9DC940BE-D2B8-4584-AA74-D31DD83A5A5A}" type="datetime'''''''4''6,''''''''''''''''8''''''''''''''%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46,8%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Segnaposto testo 84"/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1939925" y="3613150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8B2C85E-02BF-4577-A69D-097BF251A44F}" type="datetime'''''''''''4,''8''''''''''''''''''''''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4,8%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" name="Segnaposto testo 83"/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460375" y="4160838"/>
            <a:ext cx="10858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E1C42A2-54AF-4914-B32B-29FAE4C8D7C4}" type="datetime'Ol''''''''''''''tr''e ''''2''''''0''''0.00''''''''''0''€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Oltre 200.000€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" name="Segnaposto testo 85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1892300" y="4160838"/>
            <a:ext cx="403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93399E2-3B86-45C2-A1A7-45022D90291A}" type="datetime'''''''''3'''''''',''''''''''''7''''''''''''''''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3,7%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Segnaposto testo 6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344488" y="2517775"/>
            <a:ext cx="12017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55E9BF2B-22DE-445F-88AB-2B5AFBBB56CE}" type="datetime'''''Fr''''a ''''''1''''0'''''' e'' 5''''''0''''.''0''0''''0€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Fra 10 e 50.000€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Segnaposto testo 5"/>
          <p:cNvSpPr>
            <a:spLocks noGrp="1"/>
          </p:cNvSpPr>
          <p:nvPr>
            <p:custDataLst>
              <p:tags r:id="rId14"/>
            </p:custDataLst>
          </p:nvPr>
        </p:nvSpPr>
        <p:spPr bwMode="auto">
          <a:xfrm>
            <a:off x="254000" y="3065463"/>
            <a:ext cx="12922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A07FAB9-265A-4A3A-B3C6-47B39005FA7C}" type="datetime'''F''ra'' ''''5''0 ''''''''''''e ''''''''1''0''0''''.''000€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Fra 50 e 100.000€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aphicFrame>
        <p:nvGraphicFramePr>
          <p:cNvPr id="18" name="Oggetto 17"/>
          <p:cNvGraphicFramePr>
            <a:graphicFrameLocks/>
          </p:cNvGraphicFramePr>
          <p:nvPr>
            <p:custDataLst>
              <p:tags r:id="rId15"/>
            </p:custDataLst>
            <p:extLst>
              <p:ext uri="{D42A27DB-BD31-4B8C-83A1-F6EECF244321}">
                <p14:modId xmlns:p14="http://schemas.microsoft.com/office/powerpoint/2010/main" val="1902956642"/>
              </p:ext>
            </p:extLst>
          </p:nvPr>
        </p:nvGraphicFramePr>
        <p:xfrm>
          <a:off x="5562600" y="1828800"/>
          <a:ext cx="3752718" cy="28100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1819" name="Chart" r:id="rId28" imgW="3752718" imgH="2810009" progId="MSGraph.Chart.8">
                  <p:embed followColorScheme="full"/>
                </p:oleObj>
              </mc:Choice>
              <mc:Fallback>
                <p:oleObj name="Chart" r:id="rId28" imgW="3752718" imgH="2810009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5562600" y="1828800"/>
                        <a:ext cx="3752718" cy="28100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Segnaposto testo 98"/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5988050" y="2257425"/>
            <a:ext cx="5508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9D403FC-3962-45AB-90DB-23C6986BF140}" type="datetime'''''''''''''''3''''''3''''.''''8''''''01''''''''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33.801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Segnaposto testo 99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7169150" y="2486025"/>
            <a:ext cx="5508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11984C76-CAD5-4DA9-A6C4-1A59532352F5}" type="datetime'''''3''0''''''.''''0''''''''''''''''2''''8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30.028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Segnaposto testo 95"/>
          <p:cNvSpPr>
            <a:spLocks noGrp="1"/>
          </p:cNvSpPr>
          <p:nvPr>
            <p:custDataLst>
              <p:tags r:id="rId18"/>
            </p:custDataLst>
          </p:nvPr>
        </p:nvSpPr>
        <p:spPr bwMode="auto">
          <a:xfrm>
            <a:off x="6919913" y="4705350"/>
            <a:ext cx="10493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E7BFB84C-F49E-4F0F-8555-69A9BBDEDFF5}" type="datetime'U''t''''i''l''i''''''''''''''z''''zo'''' t''at''t''ic''''o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Utilizzo tattico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Segnaposto testo 86"/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6037263" y="4705350"/>
            <a:ext cx="4524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D0C06359-D335-47B4-8B0D-E2FB3224632E}" type="datetime'''''''''''''''T''''''''''ot''al''''''''''''''''e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Totale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Segnaposto testo 100"/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8350250" y="1685925"/>
            <a:ext cx="5508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C1F37D15-62D2-4494-973C-4BDEB67E09C7}" type="datetime'''''''''''''''''''''''''4''''''''3''''.1''''''''''7''''''0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43.170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" name="Segnaposto testo 96"/>
          <p:cNvSpPr>
            <a:spLocks noGrp="1"/>
          </p:cNvSpPr>
          <p:nvPr>
            <p:custDataLst>
              <p:tags r:id="rId21"/>
            </p:custDataLst>
          </p:nvPr>
        </p:nvSpPr>
        <p:spPr bwMode="auto">
          <a:xfrm>
            <a:off x="8264525" y="4705350"/>
            <a:ext cx="722313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D1A7C26-0353-4DB8-931E-462F89538C17}" type="datetime'''''U''ti''''lizz''''o'' ''str''''at''''''e''''gi''''c''''''o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Utilizzo strategico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" name="Rectangle 17"/>
          <p:cNvSpPr>
            <a:spLocks noChangeArrowheads="1"/>
          </p:cNvSpPr>
          <p:nvPr/>
        </p:nvSpPr>
        <p:spPr bwMode="auto">
          <a:xfrm>
            <a:off x="182678" y="1530351"/>
            <a:ext cx="4356000" cy="2870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Distribuzione per fasce di giro d’affari</a:t>
            </a:r>
            <a:endParaRPr lang="it-IT" sz="1200" i="1" dirty="0" smtClean="0">
              <a:solidFill>
                <a:schemeClr val="accent1"/>
              </a:solidFill>
              <a:ea typeface="ＭＳ Ｐゴシック" pitchFamily="34" charset="-128"/>
            </a:endParaRP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5251788" y="1530351"/>
            <a:ext cx="4392000" cy="2870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Giro d’affari medio (€)</a:t>
            </a:r>
            <a:endParaRPr lang="it-IT" sz="1200" i="1" dirty="0" smtClean="0">
              <a:solidFill>
                <a:schemeClr val="accent1"/>
              </a:solidFill>
              <a:ea typeface="ＭＳ Ｐゴシック" pitchFamily="34" charset="-128"/>
            </a:endParaRPr>
          </a:p>
        </p:txBody>
      </p:sp>
      <p:sp>
        <p:nvSpPr>
          <p:cNvPr id="36" name="AutoShape 17"/>
          <p:cNvSpPr>
            <a:spLocks noChangeArrowheads="1"/>
          </p:cNvSpPr>
          <p:nvPr/>
        </p:nvSpPr>
        <p:spPr bwMode="gray">
          <a:xfrm rot="10800000">
            <a:off x="3343112" y="5170821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860479" y="5484655"/>
            <a:ext cx="8124255" cy="73866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La natura prevalentemente occasionale delle collaborazioni è confermata da fatto che per più dell’80% degli agenti che collaborano il giro di affari in qualità di proponente non supera i 50.000€ annui.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220891" y="4899494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Il cambiamento dell’intermediazione e il punto di vista degli agenti, Innovation Team 2015</a:t>
            </a:r>
          </a:p>
        </p:txBody>
      </p:sp>
    </p:spTree>
    <p:extLst>
      <p:ext uri="{BB962C8B-B14F-4D97-AF65-F5344CB8AC3E}">
        <p14:creationId xmlns:p14="http://schemas.microsoft.com/office/powerpoint/2010/main" val="2807239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ggetto 2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7607917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631" name="Diapositiva think-cell" r:id="rId7" imgW="270" imgH="270" progId="TCLayout.ActiveDocument.1">
                  <p:embed/>
                </p:oleObj>
              </mc:Choice>
              <mc:Fallback>
                <p:oleObj name="Diapositiva think-cell" r:id="rId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ttangolo 20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+mn-cs"/>
              <a:sym typeface="+mn-lt"/>
            </a:endParaRPr>
          </a:p>
        </p:txBody>
      </p:sp>
      <p:sp>
        <p:nvSpPr>
          <p:cNvPr id="31" name="Rettangolo arrotondato 30"/>
          <p:cNvSpPr/>
          <p:nvPr/>
        </p:nvSpPr>
        <p:spPr bwMode="auto">
          <a:xfrm>
            <a:off x="150125" y="1838325"/>
            <a:ext cx="3108244" cy="297102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-17576"/>
            <a:ext cx="8834438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Solo un terzo delle agenzie intermedia un solo marchio generalista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graphicFrame>
        <p:nvGraphicFramePr>
          <p:cNvPr id="4" name="Oggetto 3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385920721"/>
              </p:ext>
            </p:extLst>
          </p:nvPr>
        </p:nvGraphicFramePr>
        <p:xfrm>
          <a:off x="4191001" y="1676400"/>
          <a:ext cx="5638795" cy="3476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632" name="Chart" r:id="rId9" imgW="5638795" imgH="3476745" progId="MSGraph.Chart.8">
                  <p:embed followColorScheme="full"/>
                </p:oleObj>
              </mc:Choice>
              <mc:Fallback>
                <p:oleObj name="Chart" r:id="rId9" imgW="5638795" imgH="3476745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191001" y="1676400"/>
                        <a:ext cx="5638795" cy="3476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Connettore 1 4"/>
          <p:cNvCxnSpPr/>
          <p:nvPr/>
        </p:nvCxnSpPr>
        <p:spPr bwMode="auto">
          <a:xfrm>
            <a:off x="4373563" y="2852738"/>
            <a:ext cx="5338483" cy="0"/>
          </a:xfrm>
          <a:prstGeom prst="line">
            <a:avLst/>
          </a:prstGeom>
          <a:solidFill>
            <a:schemeClr val="bg1"/>
          </a:solidFill>
          <a:ln w="12700" cap="flat" cmpd="sng" algn="ctr">
            <a:solidFill>
              <a:schemeClr val="bg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Connettore 1 5"/>
          <p:cNvCxnSpPr/>
          <p:nvPr/>
        </p:nvCxnSpPr>
        <p:spPr bwMode="auto">
          <a:xfrm>
            <a:off x="4373563" y="3919538"/>
            <a:ext cx="5338483" cy="0"/>
          </a:xfrm>
          <a:prstGeom prst="line">
            <a:avLst/>
          </a:prstGeom>
          <a:solidFill>
            <a:schemeClr val="bg1"/>
          </a:solidFill>
          <a:ln w="12700" cap="flat" cmpd="sng" algn="ctr">
            <a:solidFill>
              <a:schemeClr val="bg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Connettore 1 6"/>
          <p:cNvCxnSpPr/>
          <p:nvPr/>
        </p:nvCxnSpPr>
        <p:spPr bwMode="auto">
          <a:xfrm rot="5400000">
            <a:off x="5427663" y="3360738"/>
            <a:ext cx="3204000" cy="0"/>
          </a:xfrm>
          <a:prstGeom prst="line">
            <a:avLst/>
          </a:prstGeom>
          <a:solidFill>
            <a:schemeClr val="bg1"/>
          </a:solidFill>
          <a:ln w="12700" cap="flat" cmpd="sng" algn="ctr">
            <a:solidFill>
              <a:schemeClr val="bg2">
                <a:lumMod val="75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8" name="CasellaDiTesto 7"/>
          <p:cNvSpPr txBox="1"/>
          <p:nvPr/>
        </p:nvSpPr>
        <p:spPr>
          <a:xfrm>
            <a:off x="5592763" y="1455738"/>
            <a:ext cx="2864224" cy="21544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>
            <a:defPPr>
              <a:defRPr lang="en-US"/>
            </a:defPPr>
            <a:lvl1pPr algn="ctr" eaLnBrk="0" hangingPunct="0">
              <a:defRPr sz="1400" b="1">
                <a:solidFill>
                  <a:schemeClr val="accent1"/>
                </a:solidFill>
                <a:ea typeface="ＭＳ Ｐゴシック" pitchFamily="34" charset="-128"/>
              </a:defRPr>
            </a:lvl1pPr>
          </a:lstStyle>
          <a:p>
            <a:r>
              <a:rPr lang="it-IT" dirty="0"/>
              <a:t>Forma di intermediazione</a:t>
            </a:r>
          </a:p>
        </p:txBody>
      </p:sp>
      <p:sp>
        <p:nvSpPr>
          <p:cNvPr id="9" name="CasellaDiTesto 8"/>
          <p:cNvSpPr txBox="1"/>
          <p:nvPr/>
        </p:nvSpPr>
        <p:spPr>
          <a:xfrm rot="16200000">
            <a:off x="1887538" y="3273425"/>
            <a:ext cx="3240000" cy="21544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>
            <a:defPPr>
              <a:defRPr lang="en-US"/>
            </a:defPPr>
            <a:lvl1pPr algn="ctr" eaLnBrk="0" hangingPunct="0">
              <a:defRPr sz="1400" b="1">
                <a:solidFill>
                  <a:schemeClr val="accent1"/>
                </a:solidFill>
                <a:ea typeface="ＭＳ Ｐゴシック" pitchFamily="34" charset="-128"/>
              </a:defRPr>
            </a:lvl1pPr>
          </a:lstStyle>
          <a:p>
            <a:r>
              <a:rPr lang="it-IT" dirty="0"/>
              <a:t>Collaborazioni con intermediari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4379913" y="1789113"/>
            <a:ext cx="266400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>
                <a:solidFill>
                  <a:schemeClr val="accent1"/>
                </a:solidFill>
              </a:rPr>
              <a:t>Monomandato</a:t>
            </a:r>
          </a:p>
        </p:txBody>
      </p:sp>
      <p:sp>
        <p:nvSpPr>
          <p:cNvPr id="11" name="CasellaDiTesto 10"/>
          <p:cNvSpPr txBox="1"/>
          <p:nvPr/>
        </p:nvSpPr>
        <p:spPr>
          <a:xfrm rot="16200000">
            <a:off x="3629025" y="4373563"/>
            <a:ext cx="100800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>
                <a:solidFill>
                  <a:schemeClr val="accent1"/>
                </a:solidFill>
              </a:rPr>
              <a:t>Nessuna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4540250" y="2106613"/>
            <a:ext cx="72295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600" b="1" dirty="0" smtClean="0"/>
              <a:t>2.293</a:t>
            </a:r>
          </a:p>
          <a:p>
            <a:pPr algn="ctr"/>
            <a:r>
              <a:rPr lang="it-IT" sz="1200" i="1" dirty="0" smtClean="0"/>
              <a:t>(18,3%)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7059613" y="1795463"/>
            <a:ext cx="266400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>
                <a:solidFill>
                  <a:schemeClr val="accent1"/>
                </a:solidFill>
              </a:rPr>
              <a:t>Plurimandato</a:t>
            </a:r>
          </a:p>
        </p:txBody>
      </p:sp>
      <p:sp>
        <p:nvSpPr>
          <p:cNvPr id="14" name="CasellaDiTesto 13"/>
          <p:cNvSpPr txBox="1"/>
          <p:nvPr/>
        </p:nvSpPr>
        <p:spPr>
          <a:xfrm rot="16200000">
            <a:off x="3444875" y="3103563"/>
            <a:ext cx="100800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>
                <a:solidFill>
                  <a:schemeClr val="accent1"/>
                </a:solidFill>
              </a:rPr>
              <a:t>Con broker, subagenti o altre figure</a:t>
            </a:r>
          </a:p>
        </p:txBody>
      </p:sp>
      <p:sp>
        <p:nvSpPr>
          <p:cNvPr id="15" name="CasellaDiTesto 14"/>
          <p:cNvSpPr txBox="1"/>
          <p:nvPr/>
        </p:nvSpPr>
        <p:spPr>
          <a:xfrm rot="16200000">
            <a:off x="3629025" y="2228850"/>
            <a:ext cx="1008000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>
                <a:solidFill>
                  <a:schemeClr val="accent1"/>
                </a:solidFill>
              </a:rPr>
              <a:t>Con altri agenti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4540250" y="3200400"/>
            <a:ext cx="72295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600" b="1" dirty="0" smtClean="0"/>
              <a:t>3.233</a:t>
            </a:r>
          </a:p>
          <a:p>
            <a:pPr algn="ctr"/>
            <a:r>
              <a:rPr lang="it-IT" sz="1200" i="1" dirty="0" smtClean="0"/>
              <a:t>(25,8%)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4540250" y="4225925"/>
            <a:ext cx="72295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600" b="1" dirty="0" smtClean="0"/>
              <a:t>4.067</a:t>
            </a:r>
          </a:p>
          <a:p>
            <a:pPr algn="ctr"/>
            <a:r>
              <a:rPr lang="it-IT" sz="1200" i="1" dirty="0" smtClean="0"/>
              <a:t>(32,5%)</a:t>
            </a:r>
          </a:p>
        </p:txBody>
      </p:sp>
      <p:sp>
        <p:nvSpPr>
          <p:cNvPr id="18" name="CasellaDiTesto 17"/>
          <p:cNvSpPr txBox="1"/>
          <p:nvPr/>
        </p:nvSpPr>
        <p:spPr>
          <a:xfrm>
            <a:off x="7288213" y="2097088"/>
            <a:ext cx="72295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600" b="1" dirty="0" smtClean="0"/>
              <a:t>1.219</a:t>
            </a:r>
          </a:p>
          <a:p>
            <a:pPr algn="ctr"/>
            <a:r>
              <a:rPr lang="it-IT" sz="1200" i="1" dirty="0" smtClean="0"/>
              <a:t>(9,7%)</a:t>
            </a:r>
          </a:p>
        </p:txBody>
      </p:sp>
      <p:sp>
        <p:nvSpPr>
          <p:cNvPr id="19" name="CasellaDiTesto 18"/>
          <p:cNvSpPr txBox="1"/>
          <p:nvPr/>
        </p:nvSpPr>
        <p:spPr>
          <a:xfrm>
            <a:off x="7288213" y="3190875"/>
            <a:ext cx="72295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600" b="1" dirty="0" smtClean="0"/>
              <a:t>1.005</a:t>
            </a:r>
          </a:p>
          <a:p>
            <a:pPr algn="ctr"/>
            <a:r>
              <a:rPr lang="it-IT" sz="1200" i="1" dirty="0" smtClean="0"/>
              <a:t>(8,0%)</a:t>
            </a:r>
          </a:p>
        </p:txBody>
      </p:sp>
      <p:sp>
        <p:nvSpPr>
          <p:cNvPr id="20" name="CasellaDiTesto 19"/>
          <p:cNvSpPr txBox="1"/>
          <p:nvPr/>
        </p:nvSpPr>
        <p:spPr>
          <a:xfrm>
            <a:off x="7288213" y="4217988"/>
            <a:ext cx="722956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600" b="1" dirty="0" smtClean="0"/>
              <a:t>714</a:t>
            </a:r>
          </a:p>
          <a:p>
            <a:pPr algn="ctr"/>
            <a:r>
              <a:rPr lang="it-IT" sz="1200" i="1" dirty="0" smtClean="0"/>
              <a:t>(5,7%)</a:t>
            </a:r>
          </a:p>
        </p:txBody>
      </p:sp>
      <p:sp>
        <p:nvSpPr>
          <p:cNvPr id="23" name="AutoShape 17"/>
          <p:cNvSpPr>
            <a:spLocks noChangeArrowheads="1"/>
          </p:cNvSpPr>
          <p:nvPr/>
        </p:nvSpPr>
        <p:spPr bwMode="gray">
          <a:xfrm rot="10800000">
            <a:off x="3343112" y="5330478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860479" y="5607765"/>
            <a:ext cx="8124255" cy="49244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Dieci anni di cambiamenti normativi hanno generato un contesto distributivo fluido e in forte evoluzione in cui i due terzi delle agenzie potenzialmente intermediano polizze di più compagnie</a:t>
            </a:r>
          </a:p>
        </p:txBody>
      </p:sp>
      <p:sp>
        <p:nvSpPr>
          <p:cNvPr id="25" name="Ovale 24"/>
          <p:cNvSpPr/>
          <p:nvPr/>
        </p:nvSpPr>
        <p:spPr bwMode="auto">
          <a:xfrm>
            <a:off x="255248" y="2141538"/>
            <a:ext cx="942296" cy="637937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2.938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200" dirty="0" smtClean="0"/>
              <a:t>(23,4%)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6" name="Ovale 25"/>
          <p:cNvSpPr/>
          <p:nvPr/>
        </p:nvSpPr>
        <p:spPr bwMode="auto">
          <a:xfrm>
            <a:off x="255248" y="3906838"/>
            <a:ext cx="942296" cy="637937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2.782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200" dirty="0" smtClean="0"/>
              <a:t>(22,2%)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7" name="Ovale 26"/>
          <p:cNvSpPr/>
          <p:nvPr/>
        </p:nvSpPr>
        <p:spPr bwMode="auto">
          <a:xfrm>
            <a:off x="255248" y="3024188"/>
            <a:ext cx="942296" cy="637937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7.093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200" dirty="0" smtClean="0"/>
              <a:t>(56,6%)</a:t>
            </a:r>
            <a:endParaRPr kumimoji="0" lang="it-I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8" name="CasellaDiTesto 27"/>
          <p:cNvSpPr txBox="1"/>
          <p:nvPr/>
        </p:nvSpPr>
        <p:spPr>
          <a:xfrm>
            <a:off x="1285982" y="2265363"/>
            <a:ext cx="1407273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600" b="1" dirty="0" smtClean="0"/>
              <a:t>Agenzie plurimandatarie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1285982" y="3095625"/>
            <a:ext cx="197238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600" b="1" dirty="0" smtClean="0"/>
              <a:t>Agenzie con collaborazioni in corso</a:t>
            </a:r>
          </a:p>
        </p:txBody>
      </p:sp>
      <p:sp>
        <p:nvSpPr>
          <p:cNvPr id="30" name="CasellaDiTesto 29"/>
          <p:cNvSpPr txBox="1"/>
          <p:nvPr/>
        </p:nvSpPr>
        <p:spPr>
          <a:xfrm>
            <a:off x="1285982" y="3984625"/>
            <a:ext cx="197238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600" b="1" dirty="0" smtClean="0"/>
              <a:t>Agenzie con subagenti non «in esclusiva»</a:t>
            </a: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287718" y="1033771"/>
            <a:ext cx="9443136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La mappa dell’intermediazione assicurativa – Agenti e agenzie</a:t>
            </a:r>
          </a:p>
        </p:txBody>
      </p:sp>
      <p:sp>
        <p:nvSpPr>
          <p:cNvPr id="33" name="CasellaDiTesto 32"/>
          <p:cNvSpPr txBox="1"/>
          <p:nvPr/>
        </p:nvSpPr>
        <p:spPr>
          <a:xfrm>
            <a:off x="220891" y="5088176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Il cambiamento dell’intermediazione e il punto di vista degli agenti, Innovation Team 2015</a:t>
            </a:r>
          </a:p>
        </p:txBody>
      </p:sp>
    </p:spTree>
    <p:extLst>
      <p:ext uri="{BB962C8B-B14F-4D97-AF65-F5344CB8AC3E}">
        <p14:creationId xmlns:p14="http://schemas.microsoft.com/office/powerpoint/2010/main" val="1259664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Oggetto 44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4087277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679" name="Diapositiva think-cell" r:id="rId69" imgW="270" imgH="270" progId="TCLayout.ActiveDocument.1">
                  <p:embed/>
                </p:oleObj>
              </mc:Choice>
              <mc:Fallback>
                <p:oleObj name="Diapositiva think-cell" r:id="rId6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Rettangolo 43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>
              <a:lnSpc>
                <a:spcPct val="90000"/>
              </a:lnSpc>
            </a:pPr>
            <a:endParaRPr kumimoji="0" lang="it-IT" sz="1400" b="1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48" y="-17576"/>
            <a:ext cx="8834438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Il contesto distributivo affronta una lunga fase di selezione competitiva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graphicFrame>
        <p:nvGraphicFramePr>
          <p:cNvPr id="3" name="Oggetto 2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446326071"/>
              </p:ext>
            </p:extLst>
          </p:nvPr>
        </p:nvGraphicFramePr>
        <p:xfrm>
          <a:off x="152400" y="1828800"/>
          <a:ext cx="4810076" cy="3181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680" name="Chart" r:id="rId71" imgW="4810076" imgH="3181437" progId="MSGraph.Chart.8">
                  <p:embed followColorScheme="full"/>
                </p:oleObj>
              </mc:Choice>
              <mc:Fallback>
                <p:oleObj name="Chart" r:id="rId71" imgW="4810076" imgH="3181437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2"/>
                      <a:stretch>
                        <a:fillRect/>
                      </a:stretch>
                    </p:blipFill>
                    <p:spPr>
                      <a:xfrm>
                        <a:off x="152400" y="1828800"/>
                        <a:ext cx="4810076" cy="3181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 useBgFill="1">
        <p:nvSpPr>
          <p:cNvPr id="15" name="Figura a mano libera 14"/>
          <p:cNvSpPr/>
          <p:nvPr>
            <p:custDataLst>
              <p:tags r:id="rId5"/>
            </p:custDataLst>
          </p:nvPr>
        </p:nvSpPr>
        <p:spPr bwMode="auto">
          <a:xfrm>
            <a:off x="2500313" y="4832350"/>
            <a:ext cx="96838" cy="146051"/>
          </a:xfrm>
          <a:custGeom>
            <a:avLst/>
            <a:gdLst/>
            <a:ahLst/>
            <a:cxnLst/>
            <a:rect l="0" t="0" r="0" b="0"/>
            <a:pathLst>
              <a:path w="96838" h="146051">
                <a:moveTo>
                  <a:pt x="96837" y="0"/>
                </a:moveTo>
                <a:lnTo>
                  <a:pt x="57150" y="146050"/>
                </a:lnTo>
                <a:lnTo>
                  <a:pt x="0" y="146050"/>
                </a:lnTo>
                <a:lnTo>
                  <a:pt x="39687" y="0"/>
                </a:lnTo>
                <a:close/>
              </a:path>
            </a:pathLst>
          </a:custGeom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 useBgFill="1">
        <p:nvSpPr>
          <p:cNvPr id="12" name="Figura a mano libera 11"/>
          <p:cNvSpPr/>
          <p:nvPr>
            <p:custDataLst>
              <p:tags r:id="rId6"/>
            </p:custDataLst>
          </p:nvPr>
        </p:nvSpPr>
        <p:spPr bwMode="auto">
          <a:xfrm>
            <a:off x="2508250" y="2193925"/>
            <a:ext cx="79376" cy="247651"/>
          </a:xfrm>
          <a:custGeom>
            <a:avLst/>
            <a:gdLst/>
            <a:ahLst/>
            <a:cxnLst/>
            <a:rect l="0" t="0" r="0" b="0"/>
            <a:pathLst>
              <a:path w="79376" h="247651">
                <a:moveTo>
                  <a:pt x="79375" y="0"/>
                </a:moveTo>
                <a:lnTo>
                  <a:pt x="57150" y="82550"/>
                </a:lnTo>
                <a:lnTo>
                  <a:pt x="79375" y="165100"/>
                </a:lnTo>
                <a:lnTo>
                  <a:pt x="57150" y="247650"/>
                </a:lnTo>
                <a:lnTo>
                  <a:pt x="0" y="247650"/>
                </a:lnTo>
                <a:lnTo>
                  <a:pt x="22225" y="165100"/>
                </a:lnTo>
                <a:lnTo>
                  <a:pt x="0" y="82550"/>
                </a:lnTo>
                <a:lnTo>
                  <a:pt x="22225" y="0"/>
                </a:lnTo>
                <a:close/>
              </a:path>
            </a:pathLst>
          </a:custGeom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bg1">
                    <a:lumMod val="65000"/>
                  </a:schemeClr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0" name="Figura a mano libera 9"/>
          <p:cNvSpPr/>
          <p:nvPr>
            <p:custDataLst>
              <p:tags r:id="rId7"/>
            </p:custDataLst>
          </p:nvPr>
        </p:nvSpPr>
        <p:spPr bwMode="auto">
          <a:xfrm>
            <a:off x="2508250" y="2193925"/>
            <a:ext cx="22226" cy="247651"/>
          </a:xfrm>
          <a:custGeom>
            <a:avLst/>
            <a:gdLst/>
            <a:ahLst/>
            <a:cxnLst/>
            <a:rect l="0" t="0" r="0" b="0"/>
            <a:pathLst>
              <a:path w="22226" h="247651">
                <a:moveTo>
                  <a:pt x="22225" y="0"/>
                </a:moveTo>
                <a:lnTo>
                  <a:pt x="0" y="82550"/>
                </a:lnTo>
                <a:lnTo>
                  <a:pt x="22225" y="165100"/>
                </a:lnTo>
                <a:lnTo>
                  <a:pt x="0" y="247650"/>
                </a:lnTo>
              </a:path>
            </a:pathLst>
          </a:custGeom>
          <a:noFill/>
          <a:ln w="952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4" name="Figura a mano libera 13"/>
          <p:cNvSpPr/>
          <p:nvPr>
            <p:custDataLst>
              <p:tags r:id="rId8"/>
            </p:custDataLst>
          </p:nvPr>
        </p:nvSpPr>
        <p:spPr bwMode="auto">
          <a:xfrm>
            <a:off x="2557463" y="4832350"/>
            <a:ext cx="39688" cy="146051"/>
          </a:xfrm>
          <a:custGeom>
            <a:avLst/>
            <a:gdLst/>
            <a:ahLst/>
            <a:cxnLst/>
            <a:rect l="0" t="0" r="0" b="0"/>
            <a:pathLst>
              <a:path w="39688" h="146051">
                <a:moveTo>
                  <a:pt x="39687" y="0"/>
                </a:moveTo>
                <a:lnTo>
                  <a:pt x="0" y="146050"/>
                </a:lnTo>
              </a:path>
            </a:pathLst>
          </a:cu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3" name="Figura a mano libera 12"/>
          <p:cNvSpPr/>
          <p:nvPr>
            <p:custDataLst>
              <p:tags r:id="rId9"/>
            </p:custDataLst>
          </p:nvPr>
        </p:nvSpPr>
        <p:spPr bwMode="auto">
          <a:xfrm>
            <a:off x="2500313" y="4832350"/>
            <a:ext cx="39688" cy="146051"/>
          </a:xfrm>
          <a:custGeom>
            <a:avLst/>
            <a:gdLst/>
            <a:ahLst/>
            <a:cxnLst/>
            <a:rect l="0" t="0" r="0" b="0"/>
            <a:pathLst>
              <a:path w="39688" h="146051">
                <a:moveTo>
                  <a:pt x="39687" y="0"/>
                </a:moveTo>
                <a:lnTo>
                  <a:pt x="0" y="146050"/>
                </a:lnTo>
              </a:path>
            </a:pathLst>
          </a:cu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1" name="Figura a mano libera 10"/>
          <p:cNvSpPr/>
          <p:nvPr>
            <p:custDataLst>
              <p:tags r:id="rId10"/>
            </p:custDataLst>
          </p:nvPr>
        </p:nvSpPr>
        <p:spPr bwMode="auto">
          <a:xfrm>
            <a:off x="2565400" y="2193925"/>
            <a:ext cx="22226" cy="247651"/>
          </a:xfrm>
          <a:custGeom>
            <a:avLst/>
            <a:gdLst/>
            <a:ahLst/>
            <a:cxnLst/>
            <a:rect l="0" t="0" r="0" b="0"/>
            <a:pathLst>
              <a:path w="22226" h="247651">
                <a:moveTo>
                  <a:pt x="22225" y="0"/>
                </a:moveTo>
                <a:lnTo>
                  <a:pt x="0" y="82550"/>
                </a:lnTo>
                <a:lnTo>
                  <a:pt x="22225" y="165100"/>
                </a:lnTo>
                <a:lnTo>
                  <a:pt x="0" y="247650"/>
                </a:lnTo>
              </a:path>
            </a:pathLst>
          </a:custGeom>
          <a:noFill/>
          <a:ln w="952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0" name="Segnaposto testo 86"/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3468688" y="2241550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10BE577-B663-4EE3-A5DE-2235EDC9C174}" type="datetime'''''''''''''''''''''19''''''''''''''''''''.''''38''7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19.387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9" name="Segnaposto testo 57"/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3051175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82F5EAF2-7D57-4D06-8E9F-E0170857E7C2}" type="datetime'''''2''''''''''0''''''''''1''''''''''''''2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2012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" name="Segnaposto testo 70"/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3001963" y="3021013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8766E20C-F7C0-4195-963D-EF5623FA6CBB}" type="datetime'''''''''''''''''''''''1''''3''''.''''4''''''''''0''''''''2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13.402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" name="Segnaposto testo 85"/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3001963" y="2193925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A612432-35F5-426E-8A1F-1380D7DEC2C2}" type="datetime'1''9.''''''''''''''7''''''''8''''''''''''''''''''''''8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19.788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" name="Segnaposto testo 56"/>
          <p:cNvSpPr>
            <a:spLocks noGrp="1"/>
          </p:cNvSpPr>
          <p:nvPr>
            <p:custDataLst>
              <p:tags r:id="rId15"/>
            </p:custDataLst>
          </p:nvPr>
        </p:nvSpPr>
        <p:spPr bwMode="auto">
          <a:xfrm>
            <a:off x="2589213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ED174348-7843-4B20-884F-5E0104D77D3C}" type="datetime'2''''''''''''''''0''''''1''''''''''''1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2011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" name="Segnaposto testo 69"/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2540000" y="2963863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11F92F2E-FC6B-4659-A202-A4A97664F834}" type="datetime'''''''''''13.''''''''8''''''''''''69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13.869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7" name="Segnaposto testo 9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4392613" y="2384425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8B00D21-335B-410A-8B28-D02281B26625}" type="datetime'''''''''''''1''8''''''''''.''''22''''''3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18.223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" name="Segnaposto testo 59"/>
          <p:cNvSpPr>
            <a:spLocks noGrp="1"/>
          </p:cNvSpPr>
          <p:nvPr>
            <p:custDataLst>
              <p:tags r:id="rId18"/>
            </p:custDataLst>
          </p:nvPr>
        </p:nvSpPr>
        <p:spPr bwMode="auto">
          <a:xfrm>
            <a:off x="3975100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13FFEF1B-E5D2-403A-83AA-92B7EF4D823F}" type="datetime'20''''1''''''''''''''''4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2014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Segnaposto testo 72"/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3925888" y="3135313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A71A90A-35A6-42DD-96D7-4B4049049EA8}" type="datetime'''''''''''''''''''''''''12''''''''''''''.''''''''5''''3''1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12.531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" name="Segnaposto testo 87"/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3925888" y="2327275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D3631431-9DA8-4D6F-B9E7-1896BC900CD1}" type="datetime'''''''''''''1''''''''''''''8''''''''.724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18.724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Segnaposto testo 58"/>
          <p:cNvSpPr>
            <a:spLocks noGrp="1"/>
          </p:cNvSpPr>
          <p:nvPr>
            <p:custDataLst>
              <p:tags r:id="rId21"/>
            </p:custDataLst>
          </p:nvPr>
        </p:nvSpPr>
        <p:spPr bwMode="auto">
          <a:xfrm>
            <a:off x="3513138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0E21A4EB-BB09-473F-96CD-B9F2DC420230}" type="datetime'''''''''''''''''''''''''''''''''2''''''''0''''''13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2013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Segnaposto testo 71"/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3463925" y="3078163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83156E1-1E3D-401A-946A-F13BC6F86C47}" type="datetime'''''1''''''''''''''2.''''''''''''''''''9''''9''''''3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12.993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6" name="Segnaposto testo 8"/>
          <p:cNvSpPr>
            <a:spLocks noGrp="1"/>
          </p:cNvSpPr>
          <p:nvPr>
            <p:custDataLst>
              <p:tags r:id="rId23"/>
            </p:custDataLst>
          </p:nvPr>
        </p:nvSpPr>
        <p:spPr bwMode="auto">
          <a:xfrm>
            <a:off x="4437063" y="5067300"/>
            <a:ext cx="374650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4521CC0D-AC33-4F0F-AF52-B3D87E1A3C53}" type="datetime'''''''2''''0''''''''''''15''''''''''(''''''''''''''''''s)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2015(s)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8" name="Segnaposto testo 10"/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4387850" y="3182938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4FB8BD15-3818-4C15-9D51-7B275506D881}" type="datetime'''''''12''.''''''''''13''''''''''''''''''''1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12.131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Segnaposto testo 84"/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2544763" y="2155825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E1BBDC9-40B8-4EB0-97D0-6DE1234B3DF7}" type="datetime'''''2''''0''''''''''.0''''''''''''''''''''6''0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20.060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7" name="Segnaposto testo 55"/>
          <p:cNvSpPr>
            <a:spLocks noGrp="1"/>
          </p:cNvSpPr>
          <p:nvPr>
            <p:custDataLst>
              <p:tags r:id="rId26"/>
            </p:custDataLst>
          </p:nvPr>
        </p:nvSpPr>
        <p:spPr bwMode="auto">
          <a:xfrm>
            <a:off x="2132013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B70B4A55-FE97-44D0-A242-C8DCBA55394D}" type="datetime'''''''''''''''2''''''''''0''''09''''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2009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Segnaposto testo 68"/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2082800" y="2811463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8EF30809-2CAE-4958-8EAC-F85626363F88}" type="datetime'''''''''1''''5.''''''09''''''''''4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15.094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" name="Segnaposto testo 83"/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2087563" y="1993900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215C6A1-AAB6-4FD7-A703-48F0F84DC9F6}" type="datetime'''''''''2''''1''''''''''.''''3''''''''''3''''''''9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21.339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" name="Segnaposto testo 54"/>
          <p:cNvSpPr>
            <a:spLocks noGrp="1"/>
          </p:cNvSpPr>
          <p:nvPr>
            <p:custDataLst>
              <p:tags r:id="rId29"/>
            </p:custDataLst>
          </p:nvPr>
        </p:nvSpPr>
        <p:spPr bwMode="auto">
          <a:xfrm>
            <a:off x="1670050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5962CEA8-E990-4B00-9C43-B36B494E1FB6}" type="datetime'''''''''''''''''''''''''''2''''''''''00''''''''''''''''7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2007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" name="Segnaposto testo 67"/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1620838" y="2744788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E6718EED-0FAF-4890-A80D-FEB4DB8C7418}" type="datetime'1''''''5''''''''''''''''''''''''.6''''''''''''''7''''''3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15.673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Segnaposto testo 82"/>
          <p:cNvSpPr>
            <a:spLocks noGrp="1"/>
          </p:cNvSpPr>
          <p:nvPr>
            <p:custDataLst>
              <p:tags r:id="rId31"/>
            </p:custDataLst>
          </p:nvPr>
        </p:nvSpPr>
        <p:spPr bwMode="gray">
          <a:xfrm>
            <a:off x="1620838" y="1870075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10719CA-BC4D-4026-AA6A-0903490F6C95}" type="datetime'''''''2''''2''''''''''''''''''''.''3''2''''''7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22.327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Segnaposto testo 53"/>
          <p:cNvSpPr>
            <a:spLocks noGrp="1"/>
          </p:cNvSpPr>
          <p:nvPr>
            <p:custDataLst>
              <p:tags r:id="rId32"/>
            </p:custDataLst>
          </p:nvPr>
        </p:nvSpPr>
        <p:spPr bwMode="auto">
          <a:xfrm>
            <a:off x="1208088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0B7A1B6-C69A-43EF-B363-A42D7ABE7EDA}" type="datetime'''''''2''''''''0''''''0''''''''''''''''''''''''''5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2005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" name="Segnaposto testo 66"/>
          <p:cNvSpPr>
            <a:spLocks noGrp="1"/>
          </p:cNvSpPr>
          <p:nvPr>
            <p:custDataLst>
              <p:tags r:id="rId33"/>
            </p:custDataLst>
          </p:nvPr>
        </p:nvSpPr>
        <p:spPr bwMode="gray">
          <a:xfrm>
            <a:off x="1158875" y="2687638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0FD4CFFE-CE12-407F-9A60-9EEC6B42FF7B}" type="datetime'''''''''1''6''''''''''.''''0''''''7''3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16.073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5" name="Segnaposto testo 81"/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1163638" y="1822450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CE9269F-4391-4A20-AC50-3F26B9959B01}" type="datetime'2''2''''''''''.''''7''''0''''''''4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22.704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6" name="Segnaposto testo 24"/>
          <p:cNvSpPr>
            <a:spLocks noGrp="1"/>
          </p:cNvSpPr>
          <p:nvPr>
            <p:custDataLst>
              <p:tags r:id="rId35"/>
            </p:custDataLst>
          </p:nvPr>
        </p:nvSpPr>
        <p:spPr bwMode="auto">
          <a:xfrm>
            <a:off x="284163" y="5067300"/>
            <a:ext cx="3746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squar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1C9277C-9F00-4E90-9D04-14C4F40E0F62}" type="datetime'1''''''9''''''9''''''''''''''''''''7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1997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7" name="Segnaposto testo 63"/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234950" y="2287588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BD69F40D-8221-47ED-8279-E2F72AF89A10}" type="datetime'''''''''''''''''1''''9''.''''''''''''''3''''''''''''21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19.321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8" name="Segnaposto testo 78"/>
          <p:cNvSpPr>
            <a:spLocks noGrp="1"/>
          </p:cNvSpPr>
          <p:nvPr>
            <p:custDataLst>
              <p:tags r:id="rId37"/>
            </p:custDataLst>
          </p:nvPr>
        </p:nvSpPr>
        <p:spPr bwMode="gray">
          <a:xfrm>
            <a:off x="239713" y="1717675"/>
            <a:ext cx="474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2E7197F-FE71-4A9D-BA3B-13F0741A5C2F}" type="datetime'''''''''''''''''''''2''''''''''''3''''''.''5''7''2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23.572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cxnSp>
        <p:nvCxnSpPr>
          <p:cNvPr id="41" name="Connettore 1 40"/>
          <p:cNvCxnSpPr/>
          <p:nvPr>
            <p:custDataLst>
              <p:tags r:id="rId38"/>
            </p:custDataLst>
          </p:nvPr>
        </p:nvCxnSpPr>
        <p:spPr bwMode="gray">
          <a:xfrm>
            <a:off x="2914650" y="2092325"/>
            <a:ext cx="328612" cy="0"/>
          </a:xfrm>
          <a:prstGeom prst="line">
            <a:avLst/>
          </a:prstGeom>
          <a:solidFill>
            <a:schemeClr val="bg1"/>
          </a:solidFill>
          <a:ln w="28575" cap="flat" cmpd="sng" algn="ctr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ttangolo 39"/>
          <p:cNvSpPr/>
          <p:nvPr>
            <p:custDataLst>
              <p:tags r:id="rId39"/>
            </p:custDataLst>
          </p:nvPr>
        </p:nvSpPr>
        <p:spPr bwMode="auto">
          <a:xfrm>
            <a:off x="3941763" y="1998663"/>
            <a:ext cx="250825" cy="18732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42" name="Segnaposto testo 60"/>
          <p:cNvSpPr>
            <a:spLocks noGrp="1"/>
          </p:cNvSpPr>
          <p:nvPr>
            <p:custDataLst>
              <p:tags r:id="rId40"/>
            </p:custDataLst>
          </p:nvPr>
        </p:nvSpPr>
        <p:spPr bwMode="auto">
          <a:xfrm>
            <a:off x="4243388" y="1993900"/>
            <a:ext cx="5683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9597AF2-F9A1-42F3-814E-2502D27D9E63}" type="datetime'''''''''''Ag''e''''''''n''''''''z''i''''''''e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Agenzie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3" name="Segnaposto testo 61"/>
          <p:cNvSpPr>
            <a:spLocks noGrp="1"/>
          </p:cNvSpPr>
          <p:nvPr>
            <p:custDataLst>
              <p:tags r:id="rId41"/>
            </p:custDataLst>
          </p:nvPr>
        </p:nvSpPr>
        <p:spPr bwMode="auto">
          <a:xfrm>
            <a:off x="3294063" y="1993900"/>
            <a:ext cx="4683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4F8FDF8-1AF0-40B9-A6ED-33A67C25907E}" type="datetime'''A''ge''''''''''n''''''''''''''''''''''''''t''''''i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Agenti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9" name="Rectangle 17"/>
          <p:cNvSpPr>
            <a:spLocks noChangeArrowheads="1"/>
          </p:cNvSpPr>
          <p:nvPr/>
        </p:nvSpPr>
        <p:spPr bwMode="auto">
          <a:xfrm>
            <a:off x="316384" y="991448"/>
            <a:ext cx="4546129" cy="4561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2000" b="1" dirty="0" smtClean="0">
                <a:solidFill>
                  <a:srgbClr val="006666"/>
                </a:solidFill>
                <a:ea typeface="ＭＳ Ｐゴシック" pitchFamily="34" charset="-128"/>
              </a:rPr>
              <a:t>Prosegue la riduzione numerica</a:t>
            </a:r>
          </a:p>
        </p:txBody>
      </p:sp>
      <p:sp>
        <p:nvSpPr>
          <p:cNvPr id="60" name="Rectangle 17"/>
          <p:cNvSpPr>
            <a:spLocks noChangeArrowheads="1"/>
          </p:cNvSpPr>
          <p:nvPr/>
        </p:nvSpPr>
        <p:spPr bwMode="auto">
          <a:xfrm>
            <a:off x="5068079" y="991447"/>
            <a:ext cx="4546129" cy="4561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2000" b="1" dirty="0" smtClean="0">
                <a:solidFill>
                  <a:srgbClr val="006666"/>
                </a:solidFill>
                <a:ea typeface="ＭＳ Ｐゴシック" pitchFamily="34" charset="-128"/>
              </a:rPr>
              <a:t>La redditività rimane un problema</a:t>
            </a:r>
          </a:p>
        </p:txBody>
      </p:sp>
      <p:graphicFrame>
        <p:nvGraphicFramePr>
          <p:cNvPr id="61" name="Oggetto 60"/>
          <p:cNvGraphicFramePr>
            <a:graphicFrameLocks/>
          </p:cNvGraphicFramePr>
          <p:nvPr>
            <p:custDataLst>
              <p:tags r:id="rId42"/>
            </p:custDataLst>
            <p:extLst>
              <p:ext uri="{D42A27DB-BD31-4B8C-83A1-F6EECF244321}">
                <p14:modId xmlns:p14="http://schemas.microsoft.com/office/powerpoint/2010/main" val="2245513147"/>
              </p:ext>
            </p:extLst>
          </p:nvPr>
        </p:nvGraphicFramePr>
        <p:xfrm>
          <a:off x="5105399" y="1562100"/>
          <a:ext cx="3933848" cy="3914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4681" name="Chart" r:id="rId73" imgW="3933848" imgH="3914847" progId="MSGraph.Chart.8">
                  <p:embed followColorScheme="full"/>
                </p:oleObj>
              </mc:Choice>
              <mc:Fallback>
                <p:oleObj name="Chart" r:id="rId73" imgW="3933848" imgH="3914847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4"/>
                      <a:stretch>
                        <a:fillRect/>
                      </a:stretch>
                    </p:blipFill>
                    <p:spPr>
                      <a:xfrm>
                        <a:off x="5105399" y="1562100"/>
                        <a:ext cx="3933848" cy="39148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6" name="Connettore 1 105"/>
          <p:cNvCxnSpPr/>
          <p:nvPr>
            <p:custDataLst>
              <p:tags r:id="rId43"/>
            </p:custDataLst>
          </p:nvPr>
        </p:nvCxnSpPr>
        <p:spPr bwMode="auto">
          <a:xfrm>
            <a:off x="7943850" y="1981200"/>
            <a:ext cx="153988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Connettore 1 85"/>
          <p:cNvCxnSpPr/>
          <p:nvPr>
            <p:custDataLst>
              <p:tags r:id="rId44"/>
            </p:custDataLst>
          </p:nvPr>
        </p:nvCxnSpPr>
        <p:spPr bwMode="auto">
          <a:xfrm>
            <a:off x="7467600" y="1981200"/>
            <a:ext cx="153988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5" name="Connettore 1 84"/>
          <p:cNvCxnSpPr/>
          <p:nvPr>
            <p:custDataLst>
              <p:tags r:id="rId45"/>
            </p:custDataLst>
          </p:nvPr>
        </p:nvCxnSpPr>
        <p:spPr bwMode="auto">
          <a:xfrm>
            <a:off x="7000875" y="1981200"/>
            <a:ext cx="144463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Connettore 1 63"/>
          <p:cNvCxnSpPr/>
          <p:nvPr>
            <p:custDataLst>
              <p:tags r:id="rId46"/>
            </p:custDataLst>
          </p:nvPr>
        </p:nvCxnSpPr>
        <p:spPr bwMode="auto">
          <a:xfrm>
            <a:off x="6524625" y="1981200"/>
            <a:ext cx="153988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Connettore 1 61"/>
          <p:cNvCxnSpPr/>
          <p:nvPr>
            <p:custDataLst>
              <p:tags r:id="rId47"/>
            </p:custDataLst>
          </p:nvPr>
        </p:nvCxnSpPr>
        <p:spPr bwMode="auto">
          <a:xfrm>
            <a:off x="6048375" y="1981200"/>
            <a:ext cx="153988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Connettore 1 62"/>
          <p:cNvCxnSpPr/>
          <p:nvPr>
            <p:custDataLst>
              <p:tags r:id="rId48"/>
            </p:custDataLst>
          </p:nvPr>
        </p:nvCxnSpPr>
        <p:spPr bwMode="auto">
          <a:xfrm>
            <a:off x="5410200" y="1981200"/>
            <a:ext cx="315913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1" name="Connettore 1 80"/>
          <p:cNvCxnSpPr/>
          <p:nvPr>
            <p:custDataLst>
              <p:tags r:id="rId49"/>
            </p:custDataLst>
          </p:nvPr>
        </p:nvCxnSpPr>
        <p:spPr bwMode="gray">
          <a:xfrm>
            <a:off x="9010650" y="3949700"/>
            <a:ext cx="0" cy="301625"/>
          </a:xfrm>
          <a:prstGeom prst="line">
            <a:avLst/>
          </a:prstGeom>
          <a:solidFill>
            <a:schemeClr val="bg1"/>
          </a:solidFill>
          <a:ln w="25400" cap="flat" cmpd="sng" algn="ctr">
            <a:solidFill>
              <a:srgbClr val="969696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80" name="Connettore 1 79"/>
          <p:cNvCxnSpPr/>
          <p:nvPr>
            <p:custDataLst>
              <p:tags r:id="rId50"/>
            </p:custDataLst>
          </p:nvPr>
        </p:nvCxnSpPr>
        <p:spPr bwMode="auto">
          <a:xfrm>
            <a:off x="7897813" y="3952875"/>
            <a:ext cx="1150938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9" name="Connettore 1 78"/>
          <p:cNvCxnSpPr/>
          <p:nvPr>
            <p:custDataLst>
              <p:tags r:id="rId51"/>
            </p:custDataLst>
          </p:nvPr>
        </p:nvCxnSpPr>
        <p:spPr bwMode="auto">
          <a:xfrm>
            <a:off x="8258175" y="4248150"/>
            <a:ext cx="790575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11" name="Connettore 1 110"/>
          <p:cNvCxnSpPr/>
          <p:nvPr>
            <p:custDataLst>
              <p:tags r:id="rId52"/>
            </p:custDataLst>
          </p:nvPr>
        </p:nvCxnSpPr>
        <p:spPr bwMode="auto">
          <a:xfrm>
            <a:off x="7421563" y="3952875"/>
            <a:ext cx="244475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10" name="Connettore 1 109"/>
          <p:cNvCxnSpPr/>
          <p:nvPr>
            <p:custDataLst>
              <p:tags r:id="rId53"/>
            </p:custDataLst>
          </p:nvPr>
        </p:nvCxnSpPr>
        <p:spPr bwMode="auto">
          <a:xfrm>
            <a:off x="6954838" y="3952875"/>
            <a:ext cx="234950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9" name="Connettore 1 108"/>
          <p:cNvCxnSpPr/>
          <p:nvPr>
            <p:custDataLst>
              <p:tags r:id="rId54"/>
            </p:custDataLst>
          </p:nvPr>
        </p:nvCxnSpPr>
        <p:spPr bwMode="auto">
          <a:xfrm>
            <a:off x="6478588" y="3952875"/>
            <a:ext cx="244475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8" name="Connettore 1 107"/>
          <p:cNvCxnSpPr/>
          <p:nvPr>
            <p:custDataLst>
              <p:tags r:id="rId55"/>
            </p:custDataLst>
          </p:nvPr>
        </p:nvCxnSpPr>
        <p:spPr bwMode="auto">
          <a:xfrm>
            <a:off x="6002338" y="3952875"/>
            <a:ext cx="244475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Connettore 1 67"/>
          <p:cNvCxnSpPr/>
          <p:nvPr>
            <p:custDataLst>
              <p:tags r:id="rId56"/>
            </p:custDataLst>
          </p:nvPr>
        </p:nvCxnSpPr>
        <p:spPr bwMode="auto">
          <a:xfrm>
            <a:off x="5410200" y="3952875"/>
            <a:ext cx="360363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1" name="Connettore 1 70"/>
          <p:cNvCxnSpPr/>
          <p:nvPr>
            <p:custDataLst>
              <p:tags r:id="rId57"/>
            </p:custDataLst>
          </p:nvPr>
        </p:nvCxnSpPr>
        <p:spPr bwMode="gray">
          <a:xfrm flipV="1">
            <a:off x="9010650" y="2806700"/>
            <a:ext cx="0" cy="120650"/>
          </a:xfrm>
          <a:prstGeom prst="line">
            <a:avLst/>
          </a:prstGeom>
          <a:solidFill>
            <a:schemeClr val="bg1"/>
          </a:solidFill>
          <a:ln w="25400" cap="flat" cmpd="sng" algn="ctr">
            <a:solidFill>
              <a:srgbClr val="969696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9" name="Connettore 1 68"/>
          <p:cNvCxnSpPr/>
          <p:nvPr>
            <p:custDataLst>
              <p:tags r:id="rId58"/>
            </p:custDataLst>
          </p:nvPr>
        </p:nvCxnSpPr>
        <p:spPr bwMode="auto">
          <a:xfrm>
            <a:off x="8258175" y="2809875"/>
            <a:ext cx="790575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2" name="Connettore 1 71"/>
          <p:cNvCxnSpPr/>
          <p:nvPr>
            <p:custDataLst>
              <p:tags r:id="rId59"/>
            </p:custDataLst>
          </p:nvPr>
        </p:nvCxnSpPr>
        <p:spPr bwMode="auto">
          <a:xfrm>
            <a:off x="5410200" y="2924175"/>
            <a:ext cx="3638550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Connettore 1 73"/>
          <p:cNvCxnSpPr/>
          <p:nvPr>
            <p:custDataLst>
              <p:tags r:id="rId60"/>
            </p:custDataLst>
          </p:nvPr>
        </p:nvCxnSpPr>
        <p:spPr bwMode="gray">
          <a:xfrm>
            <a:off x="9010650" y="1978025"/>
            <a:ext cx="0" cy="187325"/>
          </a:xfrm>
          <a:prstGeom prst="line">
            <a:avLst/>
          </a:prstGeom>
          <a:solidFill>
            <a:schemeClr val="bg1"/>
          </a:solidFill>
          <a:ln w="25400" cap="flat" cmpd="sng" algn="ctr">
            <a:solidFill>
              <a:srgbClr val="969696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73" name="Connettore 1 72"/>
          <p:cNvCxnSpPr/>
          <p:nvPr>
            <p:custDataLst>
              <p:tags r:id="rId61"/>
            </p:custDataLst>
          </p:nvPr>
        </p:nvCxnSpPr>
        <p:spPr bwMode="auto">
          <a:xfrm>
            <a:off x="8258175" y="2162175"/>
            <a:ext cx="790575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Connettore 1 66"/>
          <p:cNvCxnSpPr/>
          <p:nvPr>
            <p:custDataLst>
              <p:tags r:id="rId62"/>
            </p:custDataLst>
          </p:nvPr>
        </p:nvCxnSpPr>
        <p:spPr bwMode="auto">
          <a:xfrm>
            <a:off x="8896350" y="1981200"/>
            <a:ext cx="152400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7" name="Connettore 1 106"/>
          <p:cNvCxnSpPr/>
          <p:nvPr>
            <p:custDataLst>
              <p:tags r:id="rId63"/>
            </p:custDataLst>
          </p:nvPr>
        </p:nvCxnSpPr>
        <p:spPr bwMode="auto">
          <a:xfrm>
            <a:off x="8420100" y="1981200"/>
            <a:ext cx="153988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84" name="Segnaposto testo 207"/>
          <p:cNvSpPr>
            <a:spLocks noGrp="1"/>
          </p:cNvSpPr>
          <p:nvPr>
            <p:custDataLst>
              <p:tags r:id="rId64"/>
            </p:custDataLst>
          </p:nvPr>
        </p:nvSpPr>
        <p:spPr bwMode="auto">
          <a:xfrm>
            <a:off x="9096375" y="3963988"/>
            <a:ext cx="709613" cy="273050"/>
          </a:xfrm>
          <a:prstGeom prst="ellipse">
            <a:avLst/>
          </a:prstGeom>
          <a:solidFill>
            <a:srgbClr val="969696"/>
          </a:solidFill>
          <a:ln w="9525">
            <a:solidFill>
              <a:srgbClr val="969696"/>
            </a:solidFill>
          </a:ln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90000"/>
              </a:lnSpc>
            </a:pPr>
            <a:fld id="{C931323A-E407-4B47-8FE0-9E9318DD832E}" type="datetime'''''-''''3''''1'''''''''''''',7''''''''''''%'''''''''''''''">
              <a:rPr lang="en-US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/>
              <a:t>-31,7%</a:t>
            </a:fld>
            <a:endParaRPr lang="it-IT" b="1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2" name="Segnaposto testo 206"/>
          <p:cNvSpPr>
            <a:spLocks noGrp="1"/>
          </p:cNvSpPr>
          <p:nvPr>
            <p:custDataLst>
              <p:tags r:id="rId65"/>
            </p:custDataLst>
          </p:nvPr>
        </p:nvSpPr>
        <p:spPr bwMode="auto">
          <a:xfrm>
            <a:off x="9096375" y="2730500"/>
            <a:ext cx="631825" cy="273050"/>
          </a:xfrm>
          <a:prstGeom prst="ellipse">
            <a:avLst/>
          </a:prstGeom>
          <a:solidFill>
            <a:srgbClr val="97BBA3"/>
          </a:solidFill>
          <a:ln w="9525">
            <a:solidFill>
              <a:srgbClr val="969696"/>
            </a:solidFill>
          </a:ln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90000"/>
              </a:lnSpc>
            </a:pPr>
            <a:fld id="{3D7C4786-76D4-4A52-A7D6-0D975F7CED72}" type="datetime'''+''''''''''''''''''''''''6'',0%''''''''''''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+6,0%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3" name="Segnaposto testo 203"/>
          <p:cNvSpPr>
            <a:spLocks noGrp="1"/>
          </p:cNvSpPr>
          <p:nvPr>
            <p:custDataLst>
              <p:tags r:id="rId66"/>
            </p:custDataLst>
          </p:nvPr>
        </p:nvSpPr>
        <p:spPr bwMode="gray">
          <a:xfrm>
            <a:off x="9096375" y="1935163"/>
            <a:ext cx="582613" cy="273050"/>
          </a:xfrm>
          <a:prstGeom prst="ellipse">
            <a:avLst/>
          </a:prstGeom>
          <a:solidFill>
            <a:schemeClr val="accent1"/>
          </a:solidFill>
          <a:ln w="9525">
            <a:solidFill>
              <a:srgbClr val="969696"/>
            </a:solidFill>
          </a:ln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90000"/>
              </a:lnSpc>
            </a:pPr>
            <a:fld id="{2EBC2DBC-D3BC-4074-8236-056CECB4C0C2}" type="datetime'-''''''''''''''6'''''',''''''''3''%'">
              <a:rPr lang="en-US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/>
              <a:t>-6,3%</a:t>
            </a:fld>
            <a:endParaRPr lang="it-IT" b="1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8" name="AutoShape 17"/>
          <p:cNvSpPr>
            <a:spLocks noChangeArrowheads="1"/>
          </p:cNvSpPr>
          <p:nvPr/>
        </p:nvSpPr>
        <p:spPr bwMode="gray">
          <a:xfrm rot="10800000">
            <a:off x="3343112" y="5783182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129" name="Rectangle 16"/>
          <p:cNvSpPr>
            <a:spLocks noChangeArrowheads="1"/>
          </p:cNvSpPr>
          <p:nvPr/>
        </p:nvSpPr>
        <p:spPr bwMode="auto">
          <a:xfrm>
            <a:off x="152401" y="6042932"/>
            <a:ext cx="9653588" cy="2462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Nonostante negli ultimi anni il crollo di redditività si sia arrestato la tenuta del sistema agenziale è a rischio</a:t>
            </a:r>
          </a:p>
        </p:txBody>
      </p:sp>
      <p:sp>
        <p:nvSpPr>
          <p:cNvPr id="130" name="Rectangle 17"/>
          <p:cNvSpPr>
            <a:spLocks noChangeArrowheads="1"/>
          </p:cNvSpPr>
          <p:nvPr/>
        </p:nvSpPr>
        <p:spPr bwMode="auto">
          <a:xfrm>
            <a:off x="287718" y="1309005"/>
            <a:ext cx="4723233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>
                <a:solidFill>
                  <a:schemeClr val="accent1"/>
                </a:solidFill>
                <a:ea typeface="ＭＳ Ｐゴシック" pitchFamily="34" charset="-128"/>
              </a:rPr>
              <a:t>Serie storica numero agenti e agenzie</a:t>
            </a:r>
          </a:p>
        </p:txBody>
      </p:sp>
      <p:sp>
        <p:nvSpPr>
          <p:cNvPr id="131" name="Rectangle 17"/>
          <p:cNvSpPr>
            <a:spLocks noChangeArrowheads="1"/>
          </p:cNvSpPr>
          <p:nvPr/>
        </p:nvSpPr>
        <p:spPr bwMode="auto">
          <a:xfrm>
            <a:off x="4848356" y="1297629"/>
            <a:ext cx="4723233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>
                <a:solidFill>
                  <a:schemeClr val="accent1"/>
                </a:solidFill>
                <a:ea typeface="ＭＳ Ｐゴシック" pitchFamily="34" charset="-128"/>
              </a:rPr>
              <a:t>Evoluzione 2007-2014 andamento economico di agenzie (media, ‘000)</a:t>
            </a:r>
          </a:p>
        </p:txBody>
      </p:sp>
      <p:sp>
        <p:nvSpPr>
          <p:cNvPr id="75" name="CasellaDiTesto 74"/>
          <p:cNvSpPr txBox="1"/>
          <p:nvPr/>
        </p:nvSpPr>
        <p:spPr>
          <a:xfrm>
            <a:off x="255040" y="5522312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Il cambiamento dell’intermediazione e il punto di vista degli agenti, Innovation Team 2015</a:t>
            </a:r>
          </a:p>
        </p:txBody>
      </p:sp>
    </p:spTree>
    <p:extLst>
      <p:ext uri="{BB962C8B-B14F-4D97-AF65-F5344CB8AC3E}">
        <p14:creationId xmlns:p14="http://schemas.microsoft.com/office/powerpoint/2010/main" val="2188771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74739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La centralità delle nuove tecnologie nel cambiamento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ttangolo arrotondato 2"/>
          <p:cNvSpPr/>
          <p:nvPr/>
        </p:nvSpPr>
        <p:spPr bwMode="auto">
          <a:xfrm>
            <a:off x="152282" y="1143429"/>
            <a:ext cx="2113246" cy="1016909"/>
          </a:xfrm>
          <a:prstGeom prst="roundRect">
            <a:avLst/>
          </a:prstGeom>
          <a:solidFill>
            <a:srgbClr val="006666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</a:rPr>
              <a:t>CRISI DI</a:t>
            </a:r>
            <a:r>
              <a:rPr kumimoji="0" lang="it-IT" sz="14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</a:rPr>
              <a:t> SOSTENIBILITA’ DELLE AGENZIE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Calibri" pitchFamily="34" charset="0"/>
            </a:endParaRPr>
          </a:p>
        </p:txBody>
      </p:sp>
      <p:sp>
        <p:nvSpPr>
          <p:cNvPr id="4" name="Rettangolo arrotondato 3"/>
          <p:cNvSpPr/>
          <p:nvPr/>
        </p:nvSpPr>
        <p:spPr bwMode="auto">
          <a:xfrm>
            <a:off x="152282" y="2354869"/>
            <a:ext cx="2113246" cy="1016909"/>
          </a:xfrm>
          <a:prstGeom prst="roundRect">
            <a:avLst/>
          </a:prstGeom>
          <a:solidFill>
            <a:srgbClr val="006666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>
                <a:solidFill>
                  <a:schemeClr val="bg2"/>
                </a:solidFill>
              </a:rPr>
              <a:t>LENTO SVILUPPO DELL’INTERMEDIAZIONE INDIPENDENTE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Calibri" pitchFamily="34" charset="0"/>
            </a:endParaRPr>
          </a:p>
        </p:txBody>
      </p:sp>
      <p:sp>
        <p:nvSpPr>
          <p:cNvPr id="5" name="Rettangolo arrotondato 4"/>
          <p:cNvSpPr/>
          <p:nvPr/>
        </p:nvSpPr>
        <p:spPr bwMode="auto">
          <a:xfrm>
            <a:off x="152282" y="3504617"/>
            <a:ext cx="2113246" cy="1016909"/>
          </a:xfrm>
          <a:prstGeom prst="roundRect">
            <a:avLst/>
          </a:prstGeom>
          <a:solidFill>
            <a:srgbClr val="006666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</a:rPr>
              <a:t>DIFFICOLTA’</a:t>
            </a:r>
            <a:r>
              <a:rPr kumimoji="0" lang="it-IT" sz="14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Calibri" pitchFamily="34" charset="0"/>
              </a:rPr>
              <a:t> DEI MERCATI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Calibri" pitchFamily="34" charset="0"/>
            </a:endParaRPr>
          </a:p>
        </p:txBody>
      </p:sp>
      <p:sp>
        <p:nvSpPr>
          <p:cNvPr id="6" name="Rettangolo arrotondato 5"/>
          <p:cNvSpPr/>
          <p:nvPr/>
        </p:nvSpPr>
        <p:spPr bwMode="auto">
          <a:xfrm>
            <a:off x="152282" y="4683396"/>
            <a:ext cx="2113246" cy="1016909"/>
          </a:xfrm>
          <a:prstGeom prst="roundRect">
            <a:avLst/>
          </a:prstGeom>
          <a:solidFill>
            <a:srgbClr val="006666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>
                <a:solidFill>
                  <a:schemeClr val="bg2"/>
                </a:solidFill>
              </a:rPr>
              <a:t>EVOLUZIONE DEI COMPORTAMENTI DEI CLIENTI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Calibri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2361734" y="1344216"/>
            <a:ext cx="3705238" cy="6463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Inefficienza economica del modello di business</a:t>
            </a:r>
          </a:p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Difficoltà di sviluppo dei business</a:t>
            </a:r>
            <a:endParaRPr lang="it-IT" sz="1400" dirty="0"/>
          </a:p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Difficoltà a raggiungere il cliente</a:t>
            </a:r>
          </a:p>
        </p:txBody>
      </p: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2361734" y="2437555"/>
            <a:ext cx="3854009" cy="86177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Alto costo di accesso all’intermediazione indipendente: informatica, formazione, gestione della pluralità di marchi e delle collaborazioni</a:t>
            </a:r>
          </a:p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Difficoltà di accesso ad offerte specifiche</a:t>
            </a:r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2361734" y="3670128"/>
            <a:ext cx="3854009" cy="6463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Motor: calo del premio medio e aumento del tempo di trattativa</a:t>
            </a:r>
          </a:p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Non auto: incapacità di sviluppo dell’offerta</a:t>
            </a:r>
          </a:p>
        </p:txBody>
      </p:sp>
      <p:sp>
        <p:nvSpPr>
          <p:cNvPr id="10" name="AutoShape 17"/>
          <p:cNvSpPr>
            <a:spLocks noChangeArrowheads="1"/>
          </p:cNvSpPr>
          <p:nvPr/>
        </p:nvSpPr>
        <p:spPr bwMode="gray">
          <a:xfrm rot="5400000">
            <a:off x="5209018" y="3470097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2361734" y="4666630"/>
            <a:ext cx="3854009" cy="107721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Proattività e approccio multicanale</a:t>
            </a:r>
          </a:p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Esigenza di risparmio di tempo</a:t>
            </a:r>
          </a:p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Domanda di servizi high touch e nuove esperienze di acquisto</a:t>
            </a:r>
          </a:p>
          <a:p>
            <a:pPr marL="87313" indent="-87313" eaLnBrk="0" hangingPunct="0">
              <a:buFont typeface="Arial" panose="020B0604020202020204" pitchFamily="34" charset="0"/>
              <a:buChar char="•"/>
            </a:pPr>
            <a:r>
              <a:rPr lang="it-IT" sz="1400" dirty="0" smtClean="0"/>
              <a:t>Nuovi bisogni</a:t>
            </a:r>
          </a:p>
        </p:txBody>
      </p:sp>
      <p:sp>
        <p:nvSpPr>
          <p:cNvPr id="13" name="Rectangle 16"/>
          <p:cNvSpPr>
            <a:spLocks noChangeArrowheads="1"/>
          </p:cNvSpPr>
          <p:nvPr/>
        </p:nvSpPr>
        <p:spPr bwMode="auto">
          <a:xfrm>
            <a:off x="7005087" y="1354916"/>
            <a:ext cx="2628000" cy="443198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it-IT" sz="1600" b="1" dirty="0" smtClean="0"/>
              <a:t>Secondo un recente studio della Bank of England, quella di intermediario assicurativo è la professione con la più alta probabilità di essere «rottamata» dall’evoluzione tecnologica</a:t>
            </a:r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endParaRPr lang="it-IT" sz="1600" b="1" dirty="0" smtClean="0"/>
          </a:p>
          <a:p>
            <a:pPr marL="285750" indent="-285750" eaLnBrk="0" hangingPunct="0">
              <a:buFont typeface="Arial" panose="020B0604020202020204" pitchFamily="34" charset="0"/>
              <a:buChar char="•"/>
            </a:pPr>
            <a:r>
              <a:rPr lang="it-IT" sz="1600" b="1" dirty="0" smtClean="0"/>
              <a:t>Osservando i diversi fattori di crisi dell’attuale contesto distributivo, l’evoluzione tecnologica sembra tuttavia rappresentare non solo la principale minaccia ma anche la principale opportunità per ciascuno di essi</a:t>
            </a:r>
          </a:p>
        </p:txBody>
      </p:sp>
    </p:spTree>
    <p:extLst>
      <p:ext uri="{BB962C8B-B14F-4D97-AF65-F5344CB8AC3E}">
        <p14:creationId xmlns:p14="http://schemas.microsoft.com/office/powerpoint/2010/main" val="22080938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ggetto 6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0961591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5683" name="Diapositiva think-cell" r:id="rId20" imgW="270" imgH="270" progId="TCLayout.ActiveDocument.1">
                  <p:embed/>
                </p:oleObj>
              </mc:Choice>
              <mc:Fallback>
                <p:oleObj name="Diapositiva think-cell" r:id="rId20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tangolo 4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+mn-cs"/>
              <a:sym typeface="+mn-lt"/>
            </a:endParaRPr>
          </a:p>
        </p:txBody>
      </p:sp>
      <p:sp>
        <p:nvSpPr>
          <p:cNvPr id="123" name="Ovale 122"/>
          <p:cNvSpPr/>
          <p:nvPr/>
        </p:nvSpPr>
        <p:spPr bwMode="auto">
          <a:xfrm rot="20411549">
            <a:off x="2959257" y="1638155"/>
            <a:ext cx="2538523" cy="1962691"/>
          </a:xfrm>
          <a:prstGeom prst="ellipse">
            <a:avLst/>
          </a:prstGeom>
          <a:solidFill>
            <a:schemeClr val="accent2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94241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Come gli agenti affrontano le nuove tecnologie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graphicFrame>
        <p:nvGraphicFramePr>
          <p:cNvPr id="6" name="Oggetto 5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880127170"/>
              </p:ext>
            </p:extLst>
          </p:nvPr>
        </p:nvGraphicFramePr>
        <p:xfrm>
          <a:off x="723900" y="1524000"/>
          <a:ext cx="4876752" cy="3514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5684" name="Chart" r:id="rId22" imgW="4876752" imgH="3514805" progId="MSGraph.Chart.8">
                  <p:embed followColorScheme="full"/>
                </p:oleObj>
              </mc:Choice>
              <mc:Fallback>
                <p:oleObj name="Chart" r:id="rId22" imgW="4876752" imgH="3514805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723900" y="1524000"/>
                        <a:ext cx="4876752" cy="35148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7" name="Connettore 1 96"/>
          <p:cNvCxnSpPr/>
          <p:nvPr>
            <p:custDataLst>
              <p:tags r:id="rId5"/>
            </p:custDataLst>
          </p:nvPr>
        </p:nvCxnSpPr>
        <p:spPr bwMode="auto">
          <a:xfrm>
            <a:off x="4729163" y="1993900"/>
            <a:ext cx="33338" cy="104775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6" name="Segnaposto testo 105"/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1133475" y="2867025"/>
            <a:ext cx="2397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D6AFF71-4DF5-43D8-B8E9-400E420905C1}" type="datetime'''''''''''8'',''''''''''''''''''''''''''''''''''''''1'">
              <a:rPr lang="en-US" sz="12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8,1</a:t>
            </a:fld>
            <a:endParaRPr lang="it-IT" sz="1200" b="1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5" name="Segnaposto testo 104"/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2046288" y="4029075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0564C6AF-5E9C-4E9A-9794-D2E32CC6B25F}" type="datetime'''''''''''''''''''''23'',''''3'''''''''''''''''''''''''''''''">
              <a:rPr lang="en-US" sz="12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/>
              <a:t>23,3</a:t>
            </a:fld>
            <a:endParaRPr lang="it-IT" sz="1200" b="1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4" name="Segnaposto testo 103"/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1817688" y="2200275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88E53243-48EA-4A06-97D6-6E750AA1F6F7}" type="datetime'''''''''''1''4'''''',''''''''''''''''''''''0'''''''''''">
              <a:rPr lang="en-US" sz="12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14,0</a:t>
            </a:fld>
            <a:endParaRPr lang="it-IT" sz="1200" b="1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2" name="Segnaposto testo 101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4684713" y="2266950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0E4D1A60-74D5-4882-A5D9-ACACFFFE9EE6}" type="datetime'''1''9'''''''''''''''''''''''''''''''''''',''''''5'''">
              <a:rPr lang="en-US" sz="12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/>
              <a:t>19,5</a:t>
            </a:fld>
            <a:endParaRPr lang="it-IT" sz="1200" b="1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3" name="Segnaposto testo 102"/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3455988" y="2905125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26D4E80-28C4-435F-9D1E-80AE5FD1B934}" type="datetime'''''''''''''''''''''''''''3''''5'''''''''',''''''1'''''">
              <a:rPr lang="en-US" sz="12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/>
              <a:t>35,1</a:t>
            </a:fld>
            <a:endParaRPr lang="it-IT" sz="1200" b="1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" name="Segnaposto testo 64"/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2216150" y="2168525"/>
            <a:ext cx="823913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8575" tIns="0" rIns="2857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91A5C83-1DCD-4DD2-AE40-404DDBD3FE97}" type="datetime'''''''''''O''b''b''l''''i''''''''g''''''a''''''''''''t''''''i'">
              <a:rPr lang="en-US" sz="16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Obbligati</a:t>
            </a:fld>
            <a:endParaRPr lang="it-IT" sz="16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Segnaposto testo 62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4256088" y="1749425"/>
            <a:ext cx="869950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8575" tIns="0" rIns="28575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6E33FC2-A28E-4174-A071-F74C5E8A3343}" type="datetime'''''''E''n''''''''t''usi''''''''''a''s''''''''t''i'''">
              <a:rPr lang="en-US" sz="16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Entusiasti</a:t>
            </a:fld>
            <a:endParaRPr lang="it-IT" sz="16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" name="Segnaposto testo 63"/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3997325" y="2873375"/>
            <a:ext cx="935038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8575" tIns="0" rIns="2857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C5C913A7-FF00-45C9-ADD2-066257380963}" type="datetime'Co''''''''''''''n''''''f''''id''en''''''''''t''''''i'''''''">
              <a:rPr lang="en-US" sz="1600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Confidenti</a:t>
            </a:fld>
            <a:endParaRPr lang="it-IT" sz="16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Segnaposto testo 47"/>
          <p:cNvSpPr>
            <a:spLocks noGrp="1"/>
          </p:cNvSpPr>
          <p:nvPr>
            <p:custDataLst>
              <p:tags r:id="rId14"/>
            </p:custDataLst>
          </p:nvPr>
        </p:nvSpPr>
        <p:spPr bwMode="auto">
          <a:xfrm>
            <a:off x="25400" y="1136650"/>
            <a:ext cx="172085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1FCB6A55-5D00-42D8-BB91-1FA545BBE9D2}" type="datetime'Imp''''atto'''' sull’organizz''azione&#10;'' dell''’a''gen''zi''a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Impatto sull’organizzazione
 dell’agenzia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Segnaposto testo 46"/>
          <p:cNvSpPr>
            <a:spLocks noGrp="1"/>
          </p:cNvSpPr>
          <p:nvPr>
            <p:custDataLst>
              <p:tags r:id="rId15"/>
            </p:custDataLst>
          </p:nvPr>
        </p:nvSpPr>
        <p:spPr bwMode="auto">
          <a:xfrm>
            <a:off x="3489325" y="5078413"/>
            <a:ext cx="2011363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05C06ED3-5F2E-45C8-856E-594728012845}" type="datetime'Impatto s''''ul ''sistema agenz''iale e &#10;fig''ura dell’agente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Impatto sul sistema agenziale e 
figura dell’agente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" name="Segnaposto testo 65"/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2511425" y="3997325"/>
            <a:ext cx="874713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8575" tIns="0" rIns="2857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7458096-0D83-4685-9A84-4FF6B1FEC8BE}" type="datetime'''''''''R''e''''s''''''''''''i''''s''''''t''en''''ti'''">
              <a:rPr lang="en-US" sz="16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Resistenti</a:t>
            </a:fld>
            <a:endParaRPr lang="it-IT" sz="16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Segnaposto testo 66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1435100" y="2835275"/>
            <a:ext cx="876300" cy="24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8575" tIns="0" rIns="2857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FB47AF66-1F2E-4BAD-93E9-28B0A03617B0}" type="datetime'No''''''''s''t''''al''''''''''''''''gic''''''''''''i'''">
              <a:rPr lang="en-US" sz="16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Nostalgici</a:t>
            </a:fld>
            <a:endParaRPr lang="it-IT" sz="16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5" name="Rettangolo arrotondato 104"/>
          <p:cNvSpPr/>
          <p:nvPr/>
        </p:nvSpPr>
        <p:spPr bwMode="auto">
          <a:xfrm>
            <a:off x="5704113" y="1385888"/>
            <a:ext cx="1153888" cy="61753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ENTUSIASTI</a:t>
            </a:r>
          </a:p>
        </p:txBody>
      </p:sp>
      <p:sp>
        <p:nvSpPr>
          <p:cNvPr id="106" name="Rettangolo arrotondato 105"/>
          <p:cNvSpPr/>
          <p:nvPr/>
        </p:nvSpPr>
        <p:spPr bwMode="auto">
          <a:xfrm>
            <a:off x="5704113" y="2219325"/>
            <a:ext cx="1153888" cy="61753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CONFIDENTI</a:t>
            </a:r>
          </a:p>
        </p:txBody>
      </p:sp>
      <p:sp>
        <p:nvSpPr>
          <p:cNvPr id="107" name="Rettangolo arrotondato 106"/>
          <p:cNvSpPr/>
          <p:nvPr/>
        </p:nvSpPr>
        <p:spPr bwMode="auto">
          <a:xfrm>
            <a:off x="5704113" y="3052763"/>
            <a:ext cx="1153888" cy="61753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OBBLIGATI</a:t>
            </a:r>
          </a:p>
        </p:txBody>
      </p:sp>
      <p:sp>
        <p:nvSpPr>
          <p:cNvPr id="108" name="Rettangolo arrotondato 107"/>
          <p:cNvSpPr/>
          <p:nvPr/>
        </p:nvSpPr>
        <p:spPr bwMode="auto">
          <a:xfrm>
            <a:off x="5704113" y="3886200"/>
            <a:ext cx="1153888" cy="61753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RESISTENTI</a:t>
            </a:r>
          </a:p>
        </p:txBody>
      </p:sp>
      <p:sp>
        <p:nvSpPr>
          <p:cNvPr id="109" name="Rettangolo arrotondato 108"/>
          <p:cNvSpPr/>
          <p:nvPr/>
        </p:nvSpPr>
        <p:spPr bwMode="auto">
          <a:xfrm>
            <a:off x="5704113" y="4719638"/>
            <a:ext cx="1153888" cy="61753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NOSTALGICI</a:t>
            </a:r>
          </a:p>
        </p:txBody>
      </p:sp>
      <p:sp>
        <p:nvSpPr>
          <p:cNvPr id="110" name="Rectangle 16"/>
          <p:cNvSpPr>
            <a:spLocks noChangeArrowheads="1"/>
          </p:cNvSpPr>
          <p:nvPr/>
        </p:nvSpPr>
        <p:spPr bwMode="auto">
          <a:xfrm>
            <a:off x="6970487" y="1382713"/>
            <a:ext cx="2920999" cy="6463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eaLnBrk="0" hangingPunct="0"/>
            <a:r>
              <a:rPr lang="it-IT" sz="1400" dirty="0" smtClean="0"/>
              <a:t>Le nuove tecnologie sono imprescindibili per costruire un nuovo modello di agenzia</a:t>
            </a:r>
          </a:p>
        </p:txBody>
      </p:sp>
      <p:sp>
        <p:nvSpPr>
          <p:cNvPr id="111" name="Rectangle 16"/>
          <p:cNvSpPr>
            <a:spLocks noChangeArrowheads="1"/>
          </p:cNvSpPr>
          <p:nvPr/>
        </p:nvSpPr>
        <p:spPr bwMode="auto">
          <a:xfrm>
            <a:off x="6970487" y="2127250"/>
            <a:ext cx="2920999" cy="86177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eaLnBrk="0" hangingPunct="0"/>
            <a:r>
              <a:rPr lang="it-IT" sz="1400" dirty="0" smtClean="0"/>
              <a:t>Con le nuove tecnologie l’agenzia può recuperare efficienza e l’agente rimanere figura di riferimento per il cliente</a:t>
            </a:r>
          </a:p>
        </p:txBody>
      </p:sp>
      <p:sp>
        <p:nvSpPr>
          <p:cNvPr id="112" name="Rectangle 16"/>
          <p:cNvSpPr>
            <a:spLocks noChangeArrowheads="1"/>
          </p:cNvSpPr>
          <p:nvPr/>
        </p:nvSpPr>
        <p:spPr bwMode="auto">
          <a:xfrm>
            <a:off x="6970487" y="3065463"/>
            <a:ext cx="2920999" cy="6463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eaLnBrk="0" hangingPunct="0"/>
            <a:r>
              <a:rPr lang="it-IT" sz="1400" dirty="0" smtClean="0"/>
              <a:t>Ormai le tecnologie non si possono rifiutare, ma la figura dell’agente rischia di perdere autorevolezza</a:t>
            </a:r>
          </a:p>
        </p:txBody>
      </p:sp>
      <p:sp>
        <p:nvSpPr>
          <p:cNvPr id="113" name="Rectangle 16"/>
          <p:cNvSpPr>
            <a:spLocks noChangeArrowheads="1"/>
          </p:cNvSpPr>
          <p:nvPr/>
        </p:nvSpPr>
        <p:spPr bwMode="auto">
          <a:xfrm>
            <a:off x="6970487" y="3883025"/>
            <a:ext cx="2920999" cy="6463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eaLnBrk="0" hangingPunct="0"/>
            <a:r>
              <a:rPr lang="it-IT" sz="1400" dirty="0" smtClean="0"/>
              <a:t>Le nuove tecnologie possono essere sfruttate solo per avere relazioni più frequenti con i clienti </a:t>
            </a:r>
          </a:p>
        </p:txBody>
      </p:sp>
      <p:sp>
        <p:nvSpPr>
          <p:cNvPr id="114" name="Rectangle 16"/>
          <p:cNvSpPr>
            <a:spLocks noChangeArrowheads="1"/>
          </p:cNvSpPr>
          <p:nvPr/>
        </p:nvSpPr>
        <p:spPr bwMode="auto">
          <a:xfrm>
            <a:off x="6970487" y="4694238"/>
            <a:ext cx="2920999" cy="64633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eaLnBrk="0" hangingPunct="0"/>
            <a:r>
              <a:rPr lang="it-IT" sz="1400" dirty="0" smtClean="0"/>
              <a:t>Le nuove tecnologie potranno rendere le agenzie più efficienti, ma l’effetto sarà la disintermediazione</a:t>
            </a:r>
          </a:p>
        </p:txBody>
      </p:sp>
      <p:sp>
        <p:nvSpPr>
          <p:cNvPr id="115" name="AutoShape 17"/>
          <p:cNvSpPr>
            <a:spLocks noChangeArrowheads="1"/>
          </p:cNvSpPr>
          <p:nvPr/>
        </p:nvSpPr>
        <p:spPr bwMode="gray">
          <a:xfrm rot="10800000">
            <a:off x="3343112" y="5725126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116" name="Rectangle 16"/>
          <p:cNvSpPr>
            <a:spLocks noChangeArrowheads="1"/>
          </p:cNvSpPr>
          <p:nvPr/>
        </p:nvSpPr>
        <p:spPr bwMode="auto">
          <a:xfrm>
            <a:off x="860479" y="5984876"/>
            <a:ext cx="8124255" cy="2462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Più della metà degli agenti ha un approccio positivo verso le nuove tecnologie</a:t>
            </a:r>
          </a:p>
        </p:txBody>
      </p:sp>
      <p:sp>
        <p:nvSpPr>
          <p:cNvPr id="117" name="Rettangolo 116"/>
          <p:cNvSpPr/>
          <p:nvPr/>
        </p:nvSpPr>
        <p:spPr bwMode="auto">
          <a:xfrm>
            <a:off x="903287" y="4629750"/>
            <a:ext cx="1473426" cy="240930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18" name="Rettangolo 117"/>
          <p:cNvSpPr/>
          <p:nvPr/>
        </p:nvSpPr>
        <p:spPr bwMode="auto">
          <a:xfrm>
            <a:off x="2446564" y="4629750"/>
            <a:ext cx="1473426" cy="240930"/>
          </a:xfrm>
          <a:prstGeom prst="rect">
            <a:avLst/>
          </a:prstGeom>
          <a:solidFill>
            <a:srgbClr val="FFC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19" name="Rettangolo 118"/>
          <p:cNvSpPr/>
          <p:nvPr/>
        </p:nvSpPr>
        <p:spPr bwMode="auto">
          <a:xfrm>
            <a:off x="3989841" y="4629750"/>
            <a:ext cx="1473426" cy="240930"/>
          </a:xfrm>
          <a:prstGeom prst="rect">
            <a:avLst/>
          </a:prstGeom>
          <a:solidFill>
            <a:srgbClr val="33CC33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20" name="Rettangolo 119"/>
          <p:cNvSpPr/>
          <p:nvPr/>
        </p:nvSpPr>
        <p:spPr bwMode="auto">
          <a:xfrm rot="5400000">
            <a:off x="501752" y="4196718"/>
            <a:ext cx="1044000" cy="240930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21" name="Rettangolo 120"/>
          <p:cNvSpPr/>
          <p:nvPr/>
        </p:nvSpPr>
        <p:spPr bwMode="auto">
          <a:xfrm rot="5400000">
            <a:off x="501752" y="3130848"/>
            <a:ext cx="1044000" cy="240930"/>
          </a:xfrm>
          <a:prstGeom prst="rect">
            <a:avLst/>
          </a:prstGeom>
          <a:solidFill>
            <a:srgbClr val="FFC0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22" name="Rettangolo 121"/>
          <p:cNvSpPr/>
          <p:nvPr/>
        </p:nvSpPr>
        <p:spPr bwMode="auto">
          <a:xfrm rot="5400000">
            <a:off x="501752" y="2056916"/>
            <a:ext cx="1044000" cy="240930"/>
          </a:xfrm>
          <a:prstGeom prst="rect">
            <a:avLst/>
          </a:prstGeom>
          <a:solidFill>
            <a:srgbClr val="33CC33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8" name="CasellaDiTesto 37"/>
          <p:cNvSpPr txBox="1"/>
          <p:nvPr/>
        </p:nvSpPr>
        <p:spPr>
          <a:xfrm>
            <a:off x="255040" y="5493284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148119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Oggetto 16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02561408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6729" name="Diapositiva think-cell" r:id="rId23" imgW="270" imgH="270" progId="TCLayout.ActiveDocument.1">
                  <p:embed/>
                </p:oleObj>
              </mc:Choice>
              <mc:Fallback>
                <p:oleObj name="Diapositiva think-cell" r:id="rId23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ttangolo 15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94241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Un cambiamento necessario, ma che preoccupa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186120" y="799650"/>
            <a:ext cx="9443136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Impatto delle nuove tecnologie su…</a:t>
            </a:r>
          </a:p>
          <a:p>
            <a:pPr algn="ctr" eaLnBrk="0" hangingPunct="0"/>
            <a:r>
              <a:rPr lang="it-IT" sz="1400" dirty="0" smtClean="0">
                <a:solidFill>
                  <a:schemeClr val="accent1"/>
                </a:solidFill>
                <a:ea typeface="ＭＳ Ｐゴシック" pitchFamily="34" charset="-128"/>
              </a:rPr>
              <a:t>(% abbastanza-molto d’accordo)</a:t>
            </a:r>
          </a:p>
        </p:txBody>
      </p:sp>
      <p:sp>
        <p:nvSpPr>
          <p:cNvPr id="4" name="Rettangolo arrotondato 3"/>
          <p:cNvSpPr/>
          <p:nvPr/>
        </p:nvSpPr>
        <p:spPr bwMode="auto">
          <a:xfrm>
            <a:off x="1501998" y="1357313"/>
            <a:ext cx="2307774" cy="4978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SISTEMA AGENZIALE E FIGURA DELL’AGENTE</a:t>
            </a:r>
          </a:p>
        </p:txBody>
      </p:sp>
      <p:sp>
        <p:nvSpPr>
          <p:cNvPr id="5" name="Rettangolo arrotondato 4"/>
          <p:cNvSpPr/>
          <p:nvPr/>
        </p:nvSpPr>
        <p:spPr bwMode="auto">
          <a:xfrm>
            <a:off x="6562315" y="1401763"/>
            <a:ext cx="2307774" cy="4978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ORGANIZZAZIONE DELL’AGENZIA</a:t>
            </a:r>
          </a:p>
        </p:txBody>
      </p:sp>
      <p:sp>
        <p:nvSpPr>
          <p:cNvPr id="6" name="Rettangolo arrotondato 5"/>
          <p:cNvSpPr/>
          <p:nvPr/>
        </p:nvSpPr>
        <p:spPr bwMode="auto">
          <a:xfrm>
            <a:off x="1501998" y="3833813"/>
            <a:ext cx="2307774" cy="49782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RELAZIONE E SERVIZIO VERSO I CLIENTI</a:t>
            </a:r>
          </a:p>
        </p:txBody>
      </p:sp>
      <p:graphicFrame>
        <p:nvGraphicFramePr>
          <p:cNvPr id="7" name="Oggetto 6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933251659"/>
              </p:ext>
            </p:extLst>
          </p:nvPr>
        </p:nvGraphicFramePr>
        <p:xfrm>
          <a:off x="2552700" y="1828801"/>
          <a:ext cx="1381017" cy="19049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6730" name="Chart" r:id="rId25" imgW="1381017" imgH="1904921" progId="MSGraph.Chart.8">
                  <p:embed followColorScheme="full"/>
                </p:oleObj>
              </mc:Choice>
              <mc:Fallback>
                <p:oleObj name="Chart" r:id="rId25" imgW="1381017" imgH="1904921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2552700" y="1828801"/>
                        <a:ext cx="1381017" cy="19049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Segnaposto testo 1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1403350" y="2606675"/>
            <a:ext cx="1131888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E1141F7E-E510-44BE-B339-8314E31074E8}" type="datetime'Pe''rdita ''''di valore &#10;d''e''''ll''a'' c''''''onsulenza''''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Perdita di valore 
della consulenza</a:t>
            </a:fld>
            <a:endParaRPr lang="en-GB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Segnaposto testo 5"/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3454400" y="215106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BE6F72A-3B7F-468C-91E1-1B75953DFD8B}" type="datetime'6''''''''''''''''''9'''''',6''''''''''''''''''''''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69,6%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Segnaposto testo 47"/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3292475" y="324643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C063D0D5-7FAD-4589-9658-A75732F6C6CE}" type="datetime'''''''''''''''''''''''5''4'''',''''5''''''''%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54,5%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Segnaposto testo 1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592138" y="2058988"/>
            <a:ext cx="1943100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BB92588-0AF1-4188-9B62-BA3DCBBE341B}" type="datetime'''Disin''''t''ermediazione da'' parte &#10;''dell''e compa''gnia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Disintermediazione da parte 
delle compagnia</a:t>
            </a:fld>
            <a:endParaRPr lang="it-IT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1" name="Segnaposto testo 45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3292475" y="2698750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6A4232C1-45CF-4354-9690-278432011AC3}" type="datetime'5''''''4'''''''''''',''''''''6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54,6%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Segnaposto testo 5"/>
          <p:cNvSpPr>
            <a:spLocks noGrp="1"/>
          </p:cNvSpPr>
          <p:nvPr>
            <p:custDataLst>
              <p:tags r:id="rId10"/>
            </p:custDataLst>
          </p:nvPr>
        </p:nvSpPr>
        <p:spPr bwMode="auto">
          <a:xfrm>
            <a:off x="1108075" y="3154363"/>
            <a:ext cx="1427163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FD0873AD-40CE-4145-B45A-2145BA84D8D2}" type="datetime'Riduz''io''n''e'' ''d''e''l t''raff''i''co&#10; in agenzi''a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Riduzione del traffico
 in agenzia</a:t>
            </a:fld>
            <a:endParaRPr lang="en-GB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aphicFrame>
        <p:nvGraphicFramePr>
          <p:cNvPr id="18" name="Oggetto 17"/>
          <p:cNvGraphicFramePr>
            <a:graphicFrameLocks/>
          </p:cNvGraphicFramePr>
          <p:nvPr>
            <p:custDataLst>
              <p:tags r:id="rId11"/>
            </p:custDataLst>
            <p:extLst>
              <p:ext uri="{D42A27DB-BD31-4B8C-83A1-F6EECF244321}">
                <p14:modId xmlns:p14="http://schemas.microsoft.com/office/powerpoint/2010/main" val="67703811"/>
              </p:ext>
            </p:extLst>
          </p:nvPr>
        </p:nvGraphicFramePr>
        <p:xfrm>
          <a:off x="7581900" y="1866900"/>
          <a:ext cx="1381017" cy="1924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6731" name="Chart" r:id="rId27" imgW="1381017" imgH="1924087" progId="MSGraph.Chart.8">
                  <p:embed followColorScheme="full"/>
                </p:oleObj>
              </mc:Choice>
              <mc:Fallback>
                <p:oleObj name="Chart" r:id="rId27" imgW="1381017" imgH="1924087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7581900" y="1866900"/>
                        <a:ext cx="1381017" cy="1924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egnaposto testo 45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8045450" y="317023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B0E6AB6-246E-4260-B288-46F77ABEFF3A}" type="datetime'''''2''''''9'',''''''''''5''''''''''%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29,5%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Segnaposto testo 1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5981700" y="3078163"/>
            <a:ext cx="1592263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4FCB2268-80EA-49DC-A312-54D83A4D9AB6}" type="datetime'Riduzione dei ''cost''i fi''ssi'' ''''''&#10;e del'' pers''onale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Riduzione dei costi fissi 
e del personale</a:t>
            </a:fld>
            <a:endParaRPr lang="en-GB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" name="Segnaposto testo 1"/>
          <p:cNvSpPr>
            <a:spLocks noGrp="1"/>
          </p:cNvSpPr>
          <p:nvPr>
            <p:custDataLst>
              <p:tags r:id="rId14"/>
            </p:custDataLst>
          </p:nvPr>
        </p:nvSpPr>
        <p:spPr bwMode="auto">
          <a:xfrm>
            <a:off x="5940425" y="2254250"/>
            <a:ext cx="1633538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332610CF-1642-4E2D-AAB1-D0A74F53624A}" type="datetime'Meno ''oneri'' gestionali,''&#10;''più spazio'' per la vendita''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Meno oneri gestionali,
più spazio per la vendita</a:t>
            </a:fld>
            <a:endParaRPr lang="it-IT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Segnaposto testo 5"/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8321675" y="2346325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87EDAE4-D856-42C0-9BDB-05BDF6CB90DA}" type="datetime'''''''''''5''''4'''''''',''''7''''''''''''%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54,7%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aphicFrame>
        <p:nvGraphicFramePr>
          <p:cNvPr id="38" name="Oggetto 37"/>
          <p:cNvGraphicFramePr>
            <a:graphicFrameLocks/>
          </p:cNvGraphicFramePr>
          <p:nvPr>
            <p:custDataLst>
              <p:tags r:id="rId16"/>
            </p:custDataLst>
            <p:extLst>
              <p:ext uri="{D42A27DB-BD31-4B8C-83A1-F6EECF244321}">
                <p14:modId xmlns:p14="http://schemas.microsoft.com/office/powerpoint/2010/main" val="2954233427"/>
              </p:ext>
            </p:extLst>
          </p:nvPr>
        </p:nvGraphicFramePr>
        <p:xfrm>
          <a:off x="2552700" y="4305300"/>
          <a:ext cx="1381017" cy="19146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6732" name="Chart" r:id="rId29" imgW="1381017" imgH="1914639" progId="MSGraph.Chart.8">
                  <p:embed followColorScheme="full"/>
                </p:oleObj>
              </mc:Choice>
              <mc:Fallback>
                <p:oleObj name="Chart" r:id="rId29" imgW="1381017" imgH="1914639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2552700" y="4305300"/>
                        <a:ext cx="1381017" cy="19146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Segnaposto testo 45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3340100" y="559911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E2AE434-9787-4713-B786-C96DA0F5E84B}" type="datetime'6''''0'',''''''''''5''''''''''''''''''''''''''''''''''''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60,5%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0" name="Segnaposto testo 1"/>
          <p:cNvSpPr>
            <a:spLocks noGrp="1"/>
          </p:cNvSpPr>
          <p:nvPr>
            <p:custDataLst>
              <p:tags r:id="rId18"/>
            </p:custDataLst>
          </p:nvPr>
        </p:nvSpPr>
        <p:spPr bwMode="auto">
          <a:xfrm>
            <a:off x="720725" y="5507038"/>
            <a:ext cx="1795463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575988A-6382-406C-A5E8-766405F5010D}" type="datetime'Contatti a basso costo con &#10;clienti difficil''''i da raggiung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Contatti a basso costo con 
clienti difficili da raggiung</a:t>
            </a:fld>
            <a:endParaRPr lang="en-GB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1" name="Segnaposto testo 1"/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762000" y="4683125"/>
            <a:ext cx="1754188" cy="39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FE86391-3A27-4C42-B1BB-A488AE78393F}" type="datetime'R''elazioni più frequenti e&#10; c''on più m''ezzi con i clienti'">
              <a:rPr lang="en-US" sz="1300">
                <a:latin typeface="Calibri" panose="020F0502020204030204" pitchFamily="34" charset="0"/>
                <a:sym typeface="Calibri" panose="020F0502020204030204" pitchFamily="34" charset="0"/>
              </a:rPr>
              <a:pPr/>
              <a:t>Relazioni più frequenti e
 con più mezzi con i clienti</a:t>
            </a:fld>
            <a:endParaRPr lang="it-IT" sz="13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2" name="Segnaposto testo 5"/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3559175" y="4775200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FA0264F-463A-4316-B9DA-C94D0D2D64D5}" type="datetime'''''''''''''''''''''8''''''0'''''''''''''',''''''8%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80,8%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3" name="AutoShape 17"/>
          <p:cNvSpPr>
            <a:spLocks noChangeArrowheads="1"/>
          </p:cNvSpPr>
          <p:nvPr/>
        </p:nvSpPr>
        <p:spPr bwMode="gray">
          <a:xfrm rot="8046351">
            <a:off x="3809669" y="4890361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5940425" y="4639383"/>
            <a:ext cx="3711090" cy="1477328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eaLnBrk="0" hangingPunct="0"/>
            <a:r>
              <a:rPr lang="it-IT" sz="1600" b="1" dirty="0" smtClean="0"/>
              <a:t>L’impatto delle nuove tecnologie è vissuto contemporaneamente come minaccia di disintermediazione e perdita di autorevolezza e come opportunità per il recupero di efficienza e l’aumento della frequenza di contatto con i clienti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255040" y="6128284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17450186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ggetto 29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1130636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7723" name="Diapositiva think-cell" r:id="rId13" imgW="270" imgH="270" progId="TCLayout.ActiveDocument.1">
                  <p:embed/>
                </p:oleObj>
              </mc:Choice>
              <mc:Fallback>
                <p:oleObj name="Diapositiva think-cell" r:id="rId13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ttangolo 28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39" name="Rettangolo arrotondato 38"/>
          <p:cNvSpPr/>
          <p:nvPr/>
        </p:nvSpPr>
        <p:spPr bwMode="auto">
          <a:xfrm>
            <a:off x="5471410" y="2171700"/>
            <a:ext cx="1469036" cy="359165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09424"/>
            <a:ext cx="8148523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L’evoluzione tecnologica non può essere solo compito delle compagnie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287718" y="1155545"/>
            <a:ext cx="9443136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Gli investimenti tecnologici dovrebbero essere a carico…</a:t>
            </a:r>
          </a:p>
        </p:txBody>
      </p:sp>
      <p:graphicFrame>
        <p:nvGraphicFramePr>
          <p:cNvPr id="4" name="Oggetto 3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23761628"/>
              </p:ext>
            </p:extLst>
          </p:nvPr>
        </p:nvGraphicFramePr>
        <p:xfrm>
          <a:off x="1905001" y="1828800"/>
          <a:ext cx="2571727" cy="26955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7724" name="Chart" r:id="rId15" imgW="2571727" imgH="2695557" progId="MSGraph.Chart.8">
                  <p:embed followColorScheme="full"/>
                </p:oleObj>
              </mc:Choice>
              <mc:Fallback>
                <p:oleObj name="Chart" r:id="rId15" imgW="2571727" imgH="2695557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905001" y="1828800"/>
                        <a:ext cx="2571727" cy="26955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Segnaposto testo 5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755650" y="3884613"/>
            <a:ext cx="114300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8FDEEB1-74A7-4EB0-ACBA-5F13C9FB5563}" type="datetime'''''''So''l''o de''''''l''l’a''''''g''e''nte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Solo dell’agente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Segnaposto testo 7"/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4397375" y="305593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C1DF53F-504F-4B8C-A29C-8B97FFD34710}" type="datetime'''''''''''6''''2'''''''''''''''',0''''''''''''''''''''''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62,0%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Segnaposto testo 6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65088" y="2949575"/>
            <a:ext cx="1833563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5FE51F3C-EA47-484D-866F-86B161708F30}" type="datetime'In ''par''te'''' ''della compagnia,''&#10; in parte dell’''agente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In parte della compagnia,
 in parte dell’agente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Segnaposto testo 45"/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2978150" y="222726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9D993B7E-6BE5-4FFF-8449-546065507CC4}" type="datetime'''''''''''''''''''2''''''''4'''''''',''''''''2''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24,2%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Segnaposto testo 47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2568575" y="388461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495CE7B-A5BD-4596-9CCE-32C9A2A87A7B}" type="datetime'''''''1''3'''''''''''''''''',5%''''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13,5%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" name="Segnaposto testo 1"/>
          <p:cNvSpPr>
            <a:spLocks noGrp="1"/>
          </p:cNvSpPr>
          <p:nvPr>
            <p:custDataLst>
              <p:tags r:id="rId10"/>
            </p:custDataLst>
          </p:nvPr>
        </p:nvSpPr>
        <p:spPr bwMode="auto">
          <a:xfrm>
            <a:off x="366713" y="2227263"/>
            <a:ext cx="15319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CF96E6C-EC25-4926-AF9C-D3B6AB257A7F}" type="datetime'''''So''''lo ''''de''lla'''''''''' c''o''mpa''''''g''nia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Solo della compagnia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aphicFrame>
        <p:nvGraphicFramePr>
          <p:cNvPr id="31" name="Tabella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788973"/>
              </p:ext>
            </p:extLst>
          </p:nvPr>
        </p:nvGraphicFramePr>
        <p:xfrm>
          <a:off x="5349780" y="1982788"/>
          <a:ext cx="1723912" cy="230156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861956"/>
                <a:gridCol w="861956"/>
              </a:tblGrid>
              <a:tr h="767188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10.7</a:t>
                      </a:r>
                    </a:p>
                  </a:txBody>
                  <a:tcPr marL="0" marR="0" marT="0" marB="0" anchor="ctr"/>
                </a:tc>
              </a:tr>
              <a:tr h="767188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64.3</a:t>
                      </a:r>
                    </a:p>
                  </a:txBody>
                  <a:tcPr marL="0" marR="0" marT="0" marB="0" anchor="ctr"/>
                </a:tc>
              </a:tr>
              <a:tr h="767188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24.6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36" name="Tabell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08870"/>
              </p:ext>
            </p:extLst>
          </p:nvPr>
        </p:nvGraphicFramePr>
        <p:xfrm>
          <a:off x="7534180" y="1982788"/>
          <a:ext cx="2044536" cy="230156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81512"/>
                <a:gridCol w="681512"/>
                <a:gridCol w="681512"/>
              </a:tblGrid>
              <a:tr h="767188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30.4</a:t>
                      </a:r>
                    </a:p>
                  </a:txBody>
                  <a:tcPr marL="0" marR="0" marT="0" marB="0" anchor="ctr"/>
                </a:tc>
              </a:tr>
              <a:tr h="767188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66.3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57.6</a:t>
                      </a:r>
                    </a:p>
                  </a:txBody>
                  <a:tcPr marL="0" marR="0" marT="0" marB="0" anchor="ctr"/>
                </a:tc>
              </a:tr>
              <a:tr h="767188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12.1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7" name="CasellaDiTesto 36"/>
          <p:cNvSpPr txBox="1"/>
          <p:nvPr/>
        </p:nvSpPr>
        <p:spPr>
          <a:xfrm>
            <a:off x="5349780" y="1739900"/>
            <a:ext cx="87113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Mono</a:t>
            </a:r>
          </a:p>
        </p:txBody>
      </p:sp>
      <p:sp>
        <p:nvSpPr>
          <p:cNvPr id="38" name="CasellaDiTesto 37"/>
          <p:cNvSpPr txBox="1"/>
          <p:nvPr/>
        </p:nvSpPr>
        <p:spPr>
          <a:xfrm>
            <a:off x="6221707" y="1743075"/>
            <a:ext cx="87113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Pluri</a:t>
            </a:r>
          </a:p>
        </p:txBody>
      </p:sp>
      <p:sp>
        <p:nvSpPr>
          <p:cNvPr id="40" name="Rettangolo arrotondato 39"/>
          <p:cNvSpPr/>
          <p:nvPr/>
        </p:nvSpPr>
        <p:spPr bwMode="auto">
          <a:xfrm>
            <a:off x="5473910" y="3733800"/>
            <a:ext cx="1469036" cy="359165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41" name="CasellaDiTesto 40"/>
          <p:cNvSpPr txBox="1"/>
          <p:nvPr/>
        </p:nvSpPr>
        <p:spPr>
          <a:xfrm>
            <a:off x="7405926" y="1547813"/>
            <a:ext cx="871138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Collabora con agenti</a:t>
            </a:r>
          </a:p>
        </p:txBody>
      </p:sp>
      <p:sp>
        <p:nvSpPr>
          <p:cNvPr id="42" name="CasellaDiTesto 41"/>
          <p:cNvSpPr txBox="1"/>
          <p:nvPr/>
        </p:nvSpPr>
        <p:spPr>
          <a:xfrm>
            <a:off x="8142943" y="1331913"/>
            <a:ext cx="871138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Collabora non con agenti</a:t>
            </a:r>
          </a:p>
        </p:txBody>
      </p:sp>
      <p:sp>
        <p:nvSpPr>
          <p:cNvPr id="43" name="CasellaDiTesto 42"/>
          <p:cNvSpPr txBox="1"/>
          <p:nvPr/>
        </p:nvSpPr>
        <p:spPr>
          <a:xfrm>
            <a:off x="8790017" y="1547813"/>
            <a:ext cx="871138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Non collabora</a:t>
            </a:r>
          </a:p>
        </p:txBody>
      </p:sp>
      <p:sp>
        <p:nvSpPr>
          <p:cNvPr id="44" name="Rettangolo arrotondato 43"/>
          <p:cNvSpPr/>
          <p:nvPr/>
        </p:nvSpPr>
        <p:spPr bwMode="auto">
          <a:xfrm>
            <a:off x="7647475" y="2174875"/>
            <a:ext cx="1836000" cy="359165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45" name="AutoShape 17"/>
          <p:cNvSpPr>
            <a:spLocks noChangeArrowheads="1"/>
          </p:cNvSpPr>
          <p:nvPr/>
        </p:nvSpPr>
        <p:spPr bwMode="gray">
          <a:xfrm rot="10800000">
            <a:off x="3343112" y="4754096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46" name="Rectangle 16"/>
          <p:cNvSpPr>
            <a:spLocks noChangeArrowheads="1"/>
          </p:cNvSpPr>
          <p:nvPr/>
        </p:nvSpPr>
        <p:spPr bwMode="auto">
          <a:xfrm>
            <a:off x="860479" y="5131278"/>
            <a:ext cx="8124255" cy="984885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È opinione condivisa che gli investimenti tecnologici debbano riguardare simultaneamente agenti e compagnie. </a:t>
            </a:r>
          </a:p>
          <a:p>
            <a:pPr algn="ctr" eaLnBrk="0" hangingPunct="0"/>
            <a:r>
              <a:rPr lang="it-IT" sz="1600" b="1" dirty="0" smtClean="0"/>
              <a:t>Fra plurimandatari e agenti che collaborano con altri iscritti alla sezione A è più sentita l’esigenza di operare autonomamente.</a:t>
            </a:r>
          </a:p>
        </p:txBody>
      </p:sp>
      <p:sp>
        <p:nvSpPr>
          <p:cNvPr id="32" name="CasellaDiTesto 31"/>
          <p:cNvSpPr txBox="1"/>
          <p:nvPr/>
        </p:nvSpPr>
        <p:spPr>
          <a:xfrm>
            <a:off x="255040" y="4549854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2361362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ggetto 29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7497342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8781" name="Diapositiva think-cell" r:id="rId32" imgW="270" imgH="270" progId="TCLayout.ActiveDocument.1">
                  <p:embed/>
                </p:oleObj>
              </mc:Choice>
              <mc:Fallback>
                <p:oleObj name="Diapositiva think-cell" r:id="rId32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ttangolo 28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+mn-cs"/>
              <a:sym typeface="+mn-lt"/>
            </a:endParaRPr>
          </a:p>
        </p:txBody>
      </p:sp>
      <p:sp>
        <p:nvSpPr>
          <p:cNvPr id="117" name="Arco 116"/>
          <p:cNvSpPr/>
          <p:nvPr/>
        </p:nvSpPr>
        <p:spPr bwMode="auto">
          <a:xfrm rot="2265640">
            <a:off x="7223711" y="1737921"/>
            <a:ext cx="2364243" cy="1520787"/>
          </a:xfrm>
          <a:prstGeom prst="arc">
            <a:avLst>
              <a:gd name="adj1" fmla="val 16200000"/>
              <a:gd name="adj2" fmla="val 16160970"/>
            </a:avLst>
          </a:prstGeom>
          <a:solidFill>
            <a:schemeClr val="accent2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09424"/>
            <a:ext cx="8148523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Gli agenti iniziano ad investire per cambiare il modello agenziale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287718" y="1215344"/>
            <a:ext cx="4189010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Negli ultimi 3 anni ha effettuato investimenti per le nuove tecnologie?</a:t>
            </a:r>
          </a:p>
        </p:txBody>
      </p:sp>
      <p:graphicFrame>
        <p:nvGraphicFramePr>
          <p:cNvPr id="4" name="Oggetto 3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224975802"/>
              </p:ext>
            </p:extLst>
          </p:nvPr>
        </p:nvGraphicFramePr>
        <p:xfrm>
          <a:off x="1562101" y="1638300"/>
          <a:ext cx="2571727" cy="1438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8782" name="Chart" r:id="rId34" imgW="2571727" imgH="1438206" progId="MSGraph.Chart.8">
                  <p:embed followColorScheme="full"/>
                </p:oleObj>
              </mc:Choice>
              <mc:Fallback>
                <p:oleObj name="Chart" r:id="rId34" imgW="2571727" imgH="1438206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5"/>
                      <a:stretch>
                        <a:fillRect/>
                      </a:stretch>
                    </p:blipFill>
                    <p:spPr>
                      <a:xfrm>
                        <a:off x="1562101" y="1638300"/>
                        <a:ext cx="2571727" cy="14382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Segnaposto testo 5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1347788" y="2655888"/>
            <a:ext cx="2079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507B7B48-CB61-4826-AD62-DD2B39C97C19}" type="datetime'''''''''''''''''''''''''''''''N''''o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No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Segnaposto testo 47"/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2301875" y="265588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FA15825-C287-42C9-8395-23D2771BA54A}" type="datetime'''1''''''''''''''4'''''',2''''''''''''''''''''''''''%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14,2%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Segnaposto testo 6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149225" y="2260600"/>
            <a:ext cx="14065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33D9806-7C9E-481A-8EDF-91285A70A430}" type="datetime'Sì'', ''po''''''co s''ig''''nific''''''a''ti''vi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Sì, poco significativi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Segnaposto testo 7"/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4054475" y="2260600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352EEF9B-7585-4013-AB23-E99D4DC9F28A}" type="datetime'''''''''''''5''''''''''''''''''''7'',''''''0''''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57,0%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" name="Segnaposto testo 1"/>
          <p:cNvSpPr>
            <a:spLocks noGrp="1"/>
          </p:cNvSpPr>
          <p:nvPr>
            <p:custDataLst>
              <p:tags r:id="rId9"/>
            </p:custDataLst>
          </p:nvPr>
        </p:nvSpPr>
        <p:spPr bwMode="auto">
          <a:xfrm>
            <a:off x="849313" y="1865313"/>
            <a:ext cx="7064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DDC4A5D8-9D76-4841-8358-38D9AAA80F67}" type="datetime'''S''''ì'','' ''''''i''nge''''n''''''''''''''''''''''t''i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Sì, ingenti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Segnaposto testo 45"/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2892425" y="186531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E8255EA-C4CC-4B74-95F0-9A77B3DB52DF}" type="datetime'''''''''''''''''''''2''''''8'''''''''',''''''6''''''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28,6%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287338" y="3277506"/>
            <a:ext cx="4189010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Nel prossimo anno prevede di effettuare investimenti per le nuove tecnologie?</a:t>
            </a:r>
          </a:p>
        </p:txBody>
      </p:sp>
      <p:graphicFrame>
        <p:nvGraphicFramePr>
          <p:cNvPr id="33" name="Oggetto 32"/>
          <p:cNvGraphicFramePr>
            <a:graphicFrameLocks/>
          </p:cNvGraphicFramePr>
          <p:nvPr>
            <p:custDataLst>
              <p:tags r:id="rId11"/>
            </p:custDataLst>
            <p:extLst>
              <p:ext uri="{D42A27DB-BD31-4B8C-83A1-F6EECF244321}">
                <p14:modId xmlns:p14="http://schemas.microsoft.com/office/powerpoint/2010/main" val="4176184227"/>
              </p:ext>
            </p:extLst>
          </p:nvPr>
        </p:nvGraphicFramePr>
        <p:xfrm>
          <a:off x="1524001" y="3657600"/>
          <a:ext cx="2571727" cy="1428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8783" name="Chart" r:id="rId36" imgW="2571727" imgH="1428758" progId="MSGraph.Chart.8">
                  <p:embed followColorScheme="full"/>
                </p:oleObj>
              </mc:Choice>
              <mc:Fallback>
                <p:oleObj name="Chart" r:id="rId36" imgW="2571727" imgH="1428758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7"/>
                      <a:stretch>
                        <a:fillRect/>
                      </a:stretch>
                    </p:blipFill>
                    <p:spPr>
                      <a:xfrm>
                        <a:off x="1524001" y="3657600"/>
                        <a:ext cx="2571727" cy="14287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Segnaposto testo 6"/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111125" y="4270375"/>
            <a:ext cx="14065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1F0DE3C3-7296-445F-95C3-E41CFDEFBAFF}" type="datetime'Sì'''', ''''p''''''oco'' ''s''''''i''gn''ifica''''t''i''vi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Sì, poco significativi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5" name="Segnaposto testo 7"/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4006850" y="4270375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C02FB6F-E63F-49AF-8641-B701EE07A949}" type="datetime'''''''''''''''''5''''''''''5'''',''6''%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55,6%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0" name="Segnaposto testo 1"/>
          <p:cNvSpPr>
            <a:spLocks noGrp="1"/>
          </p:cNvSpPr>
          <p:nvPr>
            <p:custDataLst>
              <p:tags r:id="rId14"/>
            </p:custDataLst>
          </p:nvPr>
        </p:nvSpPr>
        <p:spPr bwMode="auto">
          <a:xfrm>
            <a:off x="811213" y="3875088"/>
            <a:ext cx="7064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A351587B-CF6A-450B-BDB5-85A7BB0497CE}" type="datetime'''Sì'''','' ''''''''''''i''''''''''ng''''''''''e''''n''t''''i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Sì, ingenti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8" name="Segnaposto testo 45"/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2778125" y="387508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36CEBA6-CD09-4BF1-8B34-E3BE48B9E026}" type="datetime'''''''''''''''''''''''''''2''''6'''''''''',''3''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26,3%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" name="Segnaposto testo 5"/>
          <p:cNvSpPr>
            <a:spLocks noGrp="1"/>
          </p:cNvSpPr>
          <p:nvPr>
            <p:custDataLst>
              <p:tags r:id="rId16"/>
            </p:custDataLst>
          </p:nvPr>
        </p:nvSpPr>
        <p:spPr bwMode="auto">
          <a:xfrm>
            <a:off x="1309688" y="4665663"/>
            <a:ext cx="2079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1BD2EE50-211C-4812-AF88-434864A019CF}" type="datetime'''''''''''''''''''''''''N''''''''''o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No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9" name="Segnaposto testo 47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2435225" y="466566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950B1A6C-5295-4F55-9663-62FEA3F9CA7A}" type="datetime'''''''1''8'''''''''''''''''''',''''0''%''''''''''''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18,0%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1" name="Rettangolo arrotondato 50"/>
          <p:cNvSpPr/>
          <p:nvPr/>
        </p:nvSpPr>
        <p:spPr bwMode="auto">
          <a:xfrm>
            <a:off x="3803762" y="1838325"/>
            <a:ext cx="1153888" cy="35160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Pluri:</a:t>
            </a:r>
            <a:r>
              <a:rPr kumimoji="0" lang="it-IT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43.4%</a:t>
            </a:r>
            <a:endParaRPr kumimoji="0" lang="it-IT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52" name="Rettangolo arrotondato 51"/>
          <p:cNvSpPr/>
          <p:nvPr/>
        </p:nvSpPr>
        <p:spPr bwMode="auto">
          <a:xfrm>
            <a:off x="3803762" y="3867150"/>
            <a:ext cx="1153888" cy="35160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Pluri:</a:t>
            </a:r>
            <a:r>
              <a:rPr kumimoji="0" lang="it-IT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31.6%</a:t>
            </a:r>
            <a:endParaRPr kumimoji="0" lang="it-IT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cxnSp>
        <p:nvCxnSpPr>
          <p:cNvPr id="6" name="Connettore 2 5"/>
          <p:cNvCxnSpPr/>
          <p:nvPr/>
        </p:nvCxnSpPr>
        <p:spPr bwMode="auto">
          <a:xfrm>
            <a:off x="3386138" y="2014538"/>
            <a:ext cx="381791" cy="0"/>
          </a:xfrm>
          <a:prstGeom prst="straightConnector1">
            <a:avLst/>
          </a:prstGeom>
          <a:solidFill>
            <a:schemeClr val="bg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Connettore 2 52"/>
          <p:cNvCxnSpPr/>
          <p:nvPr/>
        </p:nvCxnSpPr>
        <p:spPr bwMode="auto">
          <a:xfrm>
            <a:off x="3393398" y="4040188"/>
            <a:ext cx="381791" cy="0"/>
          </a:xfrm>
          <a:prstGeom prst="straightConnector1">
            <a:avLst/>
          </a:prstGeom>
          <a:solidFill>
            <a:schemeClr val="bg1"/>
          </a:solidFill>
          <a:ln w="22225" cap="flat" cmpd="sng" algn="ctr">
            <a:solidFill>
              <a:schemeClr val="accent1"/>
            </a:solidFill>
            <a:prstDash val="solid"/>
            <a:round/>
            <a:headEnd type="none" w="med" len="med"/>
            <a:tailEnd type="triangle"/>
          </a:ln>
          <a:effectLst/>
        </p:spPr>
      </p:cxnSp>
      <p:graphicFrame>
        <p:nvGraphicFramePr>
          <p:cNvPr id="7" name="Oggetto 6"/>
          <p:cNvGraphicFramePr>
            <a:graphicFrameLocks/>
          </p:cNvGraphicFramePr>
          <p:nvPr>
            <p:custDataLst>
              <p:tags r:id="rId18"/>
            </p:custDataLst>
            <p:extLst>
              <p:ext uri="{D42A27DB-BD31-4B8C-83A1-F6EECF244321}">
                <p14:modId xmlns:p14="http://schemas.microsoft.com/office/powerpoint/2010/main" val="2399886988"/>
              </p:ext>
            </p:extLst>
          </p:nvPr>
        </p:nvGraphicFramePr>
        <p:xfrm>
          <a:off x="5600700" y="1562100"/>
          <a:ext cx="3924400" cy="3448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8784" name="Chart" r:id="rId38" imgW="3924400" imgH="3448132" progId="MSGraph.Chart.8">
                  <p:embed followColorScheme="full"/>
                </p:oleObj>
              </mc:Choice>
              <mc:Fallback>
                <p:oleObj name="Chart" r:id="rId38" imgW="3924400" imgH="3448132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9"/>
                      <a:stretch>
                        <a:fillRect/>
                      </a:stretch>
                    </p:blipFill>
                    <p:spPr>
                      <a:xfrm>
                        <a:off x="5600700" y="1562100"/>
                        <a:ext cx="3924400" cy="34481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Segnaposto testo 121"/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5016500" y="1104900"/>
            <a:ext cx="1549400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b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BD90F1A-D9CA-4F85-9E31-396285EB6F80}" type="datetime'Inv''''esti''menti previ''sti'''' &#10;''nel pros''simo an''''no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Investimenti previsti 
nel prossimo anno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4" name="Segnaposto testo 120"/>
          <p:cNvSpPr>
            <a:spLocks noGrp="1"/>
          </p:cNvSpPr>
          <p:nvPr>
            <p:custDataLst>
              <p:tags r:id="rId20"/>
            </p:custDataLst>
          </p:nvPr>
        </p:nvSpPr>
        <p:spPr bwMode="auto">
          <a:xfrm>
            <a:off x="8067675" y="5049838"/>
            <a:ext cx="1357313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460E8A25-1E40-4506-AAE4-3032D21E7DD7}" type="datetime'Inv''est''i''m''enti n''egli ''&#10;''''''ultimi'''''' ''3 ''anni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Investimenti negli 
ultimi 3 anni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5" name="Segnaposto testo 116"/>
          <p:cNvSpPr>
            <a:spLocks noGrp="1"/>
          </p:cNvSpPr>
          <p:nvPr>
            <p:custDataLst>
              <p:tags r:id="rId21"/>
            </p:custDataLst>
          </p:nvPr>
        </p:nvSpPr>
        <p:spPr bwMode="gray">
          <a:xfrm>
            <a:off x="7329488" y="3155950"/>
            <a:ext cx="5540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27C1D1E-5E3E-4518-9A6A-090D1532211F}" type="datetime'''''''''''''''''3''''''''''''''''''6.''2''''''''%'''''''''''''">
              <a:rPr lang="en-US">
                <a:solidFill>
                  <a:schemeClr val="bg1"/>
                </a:solidFill>
              </a:rPr>
              <a:pPr algn="ctr">
                <a:lnSpc>
                  <a:spcPct val="100000"/>
                </a:lnSpc>
              </a:pPr>
              <a:t>36.2%</a:t>
            </a:fld>
            <a:endParaRPr lang="it-IT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97" name="Segnaposto testo 118"/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8940800" y="4213225"/>
            <a:ext cx="4556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F0A6A0C-23D2-4650-8582-EFC06F372FE5}" type="datetime'''''''''''''''''4''''''''''''''.''''''1''''%'''''''">
              <a:rPr lang="en-US"/>
              <a:pPr/>
              <a:t>4.1%</a:t>
            </a:fld>
            <a:endParaRPr lang="it-IT" dirty="0">
              <a:sym typeface="+mn-lt"/>
            </a:endParaRPr>
          </a:p>
        </p:txBody>
      </p:sp>
      <p:sp>
        <p:nvSpPr>
          <p:cNvPr id="92" name="Segnaposto testo 113"/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7835900" y="2098675"/>
            <a:ext cx="5540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A280357-C4CB-4C4B-95F3-AD4E569A43AC}" type="datetime'''''''1''3''.''''''''''''''''''0''''%'''''''''''''''''''''''">
              <a:rPr lang="en-US"/>
              <a:pPr/>
              <a:t>13.0%</a:t>
            </a:fld>
            <a:endParaRPr lang="it-IT" dirty="0">
              <a:sym typeface="+mn-lt"/>
            </a:endParaRPr>
          </a:p>
        </p:txBody>
      </p:sp>
      <p:sp>
        <p:nvSpPr>
          <p:cNvPr id="91" name="Segnaposto testo 112"/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8539163" y="2406650"/>
            <a:ext cx="5540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6806D54-ABB2-402D-ACF7-980AFFFDC954}" type="datetime'10''''.''''''8''''''''%'''''''''''''''''''''''''">
              <a:rPr lang="en-US"/>
              <a:pPr algn="ctr">
                <a:lnSpc>
                  <a:spcPct val="100000"/>
                </a:lnSpc>
              </a:pPr>
              <a:t>10.8%</a:t>
            </a:fld>
            <a:endParaRPr lang="it-IT" dirty="0">
              <a:sym typeface="+mn-lt"/>
            </a:endParaRPr>
          </a:p>
        </p:txBody>
      </p:sp>
      <p:sp>
        <p:nvSpPr>
          <p:cNvPr id="99" name="Segnaposto testo 120"/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6550025" y="4213225"/>
            <a:ext cx="4556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F661FAD-14E5-45F6-B484-9043C5683B2C}" type="datetime'''''''6''.''''0''''%'''''''''''''''''''''''">
              <a:rPr lang="en-US"/>
              <a:pPr/>
              <a:t>6.0%</a:t>
            </a:fld>
            <a:endParaRPr lang="it-IT" dirty="0">
              <a:sym typeface="+mn-lt"/>
            </a:endParaRPr>
          </a:p>
        </p:txBody>
      </p:sp>
      <p:sp>
        <p:nvSpPr>
          <p:cNvPr id="94" name="Segnaposto testo 115"/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8539163" y="3492500"/>
            <a:ext cx="5540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CC07CD2-80BA-438B-A9CE-04FAAD3FDA89}" type="datetime'''1''''''''''''''''''''''3''''''''''''''''''.''''8''''%'''">
              <a:rPr lang="en-US"/>
              <a:pPr/>
              <a:t>13.8%</a:t>
            </a:fld>
            <a:endParaRPr lang="it-IT" dirty="0">
              <a:sym typeface="+mn-lt"/>
            </a:endParaRPr>
          </a:p>
        </p:txBody>
      </p:sp>
      <p:sp>
        <p:nvSpPr>
          <p:cNvPr id="98" name="Segnaposto testo 119"/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7778750" y="4213225"/>
            <a:ext cx="4556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5A7C13C-F33D-4361-9251-66D6ADC7F2AD}" type="datetime'''''''''''''''''''''''''7''.''''''''''9''''''''''''''%'">
              <a:rPr lang="en-US"/>
              <a:pPr/>
              <a:t>7.9%</a:t>
            </a:fld>
            <a:endParaRPr lang="it-IT" dirty="0">
              <a:sym typeface="+mn-lt"/>
            </a:endParaRPr>
          </a:p>
        </p:txBody>
      </p:sp>
      <p:sp>
        <p:nvSpPr>
          <p:cNvPr id="96" name="Segnaposto testo 117"/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6550025" y="3155950"/>
            <a:ext cx="4556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8869D1A-77C1-4D4D-A426-2EFBACBCC38F}" type="datetime'5''''''''''.''''''6''%'''''''''''''''''''''''">
              <a:rPr lang="en-US"/>
              <a:pPr/>
              <a:t>5.6%</a:t>
            </a:fld>
            <a:endParaRPr lang="it-IT" dirty="0">
              <a:sym typeface="+mn-lt"/>
            </a:endParaRPr>
          </a:p>
        </p:txBody>
      </p:sp>
      <p:sp>
        <p:nvSpPr>
          <p:cNvPr id="93" name="Segnaposto testo 114"/>
          <p:cNvSpPr>
            <a:spLocks noGrp="1"/>
          </p:cNvSpPr>
          <p:nvPr>
            <p:custDataLst>
              <p:tags r:id="rId29"/>
            </p:custDataLst>
          </p:nvPr>
        </p:nvSpPr>
        <p:spPr bwMode="gray">
          <a:xfrm>
            <a:off x="6502400" y="2098675"/>
            <a:ext cx="4556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561887C-F757-4AB0-9B00-BC40B8D58C67}" type="datetime'''''''''''''''''''''''''2''''''.''''''5%'">
              <a:rPr lang="en-US"/>
              <a:pPr/>
              <a:t>2.5%</a:t>
            </a:fld>
            <a:endParaRPr lang="it-IT" dirty="0">
              <a:sym typeface="+mn-lt"/>
            </a:endParaRPr>
          </a:p>
        </p:txBody>
      </p:sp>
      <p:sp>
        <p:nvSpPr>
          <p:cNvPr id="109" name="CasellaDiTesto 108"/>
          <p:cNvSpPr txBox="1"/>
          <p:nvPr/>
        </p:nvSpPr>
        <p:spPr>
          <a:xfrm>
            <a:off x="5834742" y="4637088"/>
            <a:ext cx="11522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/>
              <a:t>No</a:t>
            </a:r>
          </a:p>
        </p:txBody>
      </p:sp>
      <p:sp>
        <p:nvSpPr>
          <p:cNvPr id="110" name="CasellaDiTesto 109"/>
          <p:cNvSpPr txBox="1"/>
          <p:nvPr/>
        </p:nvSpPr>
        <p:spPr>
          <a:xfrm>
            <a:off x="7032170" y="4629150"/>
            <a:ext cx="11522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/>
              <a:t>Poco significativi</a:t>
            </a:r>
          </a:p>
        </p:txBody>
      </p:sp>
      <p:sp>
        <p:nvSpPr>
          <p:cNvPr id="111" name="CasellaDiTesto 110"/>
          <p:cNvSpPr txBox="1"/>
          <p:nvPr/>
        </p:nvSpPr>
        <p:spPr>
          <a:xfrm>
            <a:off x="8258629" y="4637088"/>
            <a:ext cx="11522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/>
              <a:t>Ingenti</a:t>
            </a:r>
          </a:p>
        </p:txBody>
      </p:sp>
      <p:sp>
        <p:nvSpPr>
          <p:cNvPr id="112" name="CasellaDiTesto 111"/>
          <p:cNvSpPr txBox="1"/>
          <p:nvPr/>
        </p:nvSpPr>
        <p:spPr>
          <a:xfrm rot="16200000">
            <a:off x="5330960" y="4246563"/>
            <a:ext cx="11522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/>
              <a:t>No</a:t>
            </a:r>
          </a:p>
        </p:txBody>
      </p:sp>
      <p:sp>
        <p:nvSpPr>
          <p:cNvPr id="113" name="CasellaDiTesto 112"/>
          <p:cNvSpPr txBox="1"/>
          <p:nvPr/>
        </p:nvSpPr>
        <p:spPr>
          <a:xfrm rot="16200000">
            <a:off x="5330960" y="3171825"/>
            <a:ext cx="11522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/>
              <a:t>Poco significativi</a:t>
            </a:r>
          </a:p>
        </p:txBody>
      </p:sp>
      <p:sp>
        <p:nvSpPr>
          <p:cNvPr id="114" name="CasellaDiTesto 113"/>
          <p:cNvSpPr txBox="1"/>
          <p:nvPr/>
        </p:nvSpPr>
        <p:spPr>
          <a:xfrm rot="16200000">
            <a:off x="5330960" y="2119313"/>
            <a:ext cx="11522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200" b="1" dirty="0" smtClean="0"/>
              <a:t>Ingenti</a:t>
            </a:r>
          </a:p>
        </p:txBody>
      </p:sp>
      <p:sp>
        <p:nvSpPr>
          <p:cNvPr id="118" name="AutoShape 17"/>
          <p:cNvSpPr>
            <a:spLocks noChangeArrowheads="1"/>
          </p:cNvSpPr>
          <p:nvPr/>
        </p:nvSpPr>
        <p:spPr bwMode="gray">
          <a:xfrm rot="10800000">
            <a:off x="3343112" y="5389096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119" name="Rectangle 16"/>
          <p:cNvSpPr>
            <a:spLocks noChangeArrowheads="1"/>
          </p:cNvSpPr>
          <p:nvPr/>
        </p:nvSpPr>
        <p:spPr bwMode="auto">
          <a:xfrm>
            <a:off x="860479" y="5606102"/>
            <a:ext cx="8124255" cy="49244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Un terzo degli agenti sta rispondendo con investimenti significativi all’esigenza di accedere alle nuove tecnologie.</a:t>
            </a:r>
          </a:p>
        </p:txBody>
      </p:sp>
      <p:sp>
        <p:nvSpPr>
          <p:cNvPr id="120" name="CasellaDiTesto 119"/>
          <p:cNvSpPr txBox="1"/>
          <p:nvPr/>
        </p:nvSpPr>
        <p:spPr>
          <a:xfrm>
            <a:off x="255040" y="5112284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13055503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ggetto 29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8481802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2829" name="Diapositiva think-cell" r:id="rId77" imgW="270" imgH="270" progId="TCLayout.ActiveDocument.1">
                  <p:embed/>
                </p:oleObj>
              </mc:Choice>
              <mc:Fallback>
                <p:oleObj name="Diapositiva think-cell" r:id="rId7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ttangolo 28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kumimoji="0" lang="it-IT" sz="1200" b="1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79727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La diffusione attuale delle nuove tecnologie in agenzia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287718" y="763664"/>
            <a:ext cx="9443136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Di quali dei seguenti supporti tecnologici/software dispone attualmente?</a:t>
            </a:r>
          </a:p>
        </p:txBody>
      </p:sp>
      <p:graphicFrame>
        <p:nvGraphicFramePr>
          <p:cNvPr id="126" name="Oggetto 125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81366214"/>
              </p:ext>
            </p:extLst>
          </p:nvPr>
        </p:nvGraphicFramePr>
        <p:xfrm>
          <a:off x="3543300" y="1028700"/>
          <a:ext cx="4800628" cy="40290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2830" name="Chart" r:id="rId79" imgW="4800628" imgH="4029029" progId="MSGraph.Chart.8">
                  <p:embed followColorScheme="full"/>
                </p:oleObj>
              </mc:Choice>
              <mc:Fallback>
                <p:oleObj name="Chart" r:id="rId79" imgW="4800628" imgH="4029029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0"/>
                      <a:stretch>
                        <a:fillRect/>
                      </a:stretch>
                    </p:blipFill>
                    <p:spPr>
                      <a:xfrm>
                        <a:off x="3543300" y="1028700"/>
                        <a:ext cx="4800628" cy="40290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36" name="Connettore 1 235"/>
          <p:cNvCxnSpPr/>
          <p:nvPr>
            <p:custDataLst>
              <p:tags r:id="rId5"/>
            </p:custDataLst>
          </p:nvPr>
        </p:nvCxnSpPr>
        <p:spPr bwMode="auto">
          <a:xfrm flipH="1">
            <a:off x="5667375" y="4000500"/>
            <a:ext cx="101600" cy="0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7" name="Connettore 1 236"/>
          <p:cNvCxnSpPr/>
          <p:nvPr>
            <p:custDataLst>
              <p:tags r:id="rId6"/>
            </p:custDataLst>
          </p:nvPr>
        </p:nvCxnSpPr>
        <p:spPr bwMode="auto">
          <a:xfrm flipH="1" flipV="1">
            <a:off x="3757613" y="4891088"/>
            <a:ext cx="44450" cy="36513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7" name="Segnaposto testo 259"/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4595813" y="4119563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4F038860-E0D8-48BC-A4B8-A4D1753A7587}" type="datetime'2''''''''''''''''''''''7'''''''''''''',''7''''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27,7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1" name="Segnaposto testo 202"/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4873625" y="4548188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9B0A6A04-3313-4A8E-BAA4-37A35F02250F}" type="datetime'''''''''''''''''''''''''''''''''2''''1'''''',''''''''7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21,7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0" name="Segnaposto testo 201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5026025" y="4333875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8C76F04-9EF6-4722-B004-3083F4F239E4}" type="datetime'24'',''''''''''''''''4''''''''''''''''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24,4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9" name="Segnaposto testo 261"/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4348163" y="4333875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0128127-2CB6-45A3-9C2D-E7E1321CC066}" type="datetime'''''''''1''''''''''''8'''''''''''''''''''''',0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18,0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8" name="Segnaposto testo 260"/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3714750" y="4333875"/>
            <a:ext cx="238125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5FCD4A7-5FD0-48E0-860D-EA36CE623124}" type="datetime'''''''''''''''''''''''''''6'''''''',''''''4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6,4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5" name="Segnaposto testo 196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7112000" y="2852738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14A30A0-3717-42AE-89BA-23E843E8083B}" type="datetime'''''6''''''''''''''''''''''''''''''''2'''''',2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62,2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1" name="Segnaposto testo 253"/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5829300" y="3271838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C7F8AA57-9D5C-4ACA-A3B3-3FDAE806DEA3}" type="datetime'22'''''''''''''''''''',''''''''''''''''''''''3''''''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22,3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7" name="Segnaposto testo 249"/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6138863" y="2643188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5783B7FB-7763-433E-9958-EE3217675000}" type="datetime'''''''''''3''''''6'''''''''',7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36,7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6" name="Segnaposto testo 197"/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6626225" y="3271838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DDD32FE-E36C-4F1C-B7E4-1A7846E86D4C}" type="datetime'''''''''''''''''''''''''''''''''53'',''''''''5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53,5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9" name="Segnaposto testo 251"/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6796088" y="2852738"/>
            <a:ext cx="238125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C6D30639-473A-4478-BBBC-D5592919999B}" type="datetime'''''''''''''''''''''''''''''''''''''''''6'''''''''',''''''2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6,2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6" name="Segnaposto testo 248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4314825" y="2643188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BA6E3EC-387F-431E-B9C2-6661AA29D95D}" type="datetime'''''''''''''2''''''''''9'''',6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29,6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0" name="Segnaposto testo 252"/>
          <p:cNvSpPr>
            <a:spLocks noGrp="1"/>
          </p:cNvSpPr>
          <p:nvPr>
            <p:custDataLst>
              <p:tags r:id="rId18"/>
            </p:custDataLst>
          </p:nvPr>
        </p:nvSpPr>
        <p:spPr bwMode="gray">
          <a:xfrm>
            <a:off x="4357688" y="3271838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E19126C-223C-4487-8924-CD1CD69DCB34}" type="datetime'3''1'''''''',''''''''''''2''''''''''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31,2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8" name="Segnaposto testo 250"/>
          <p:cNvSpPr>
            <a:spLocks noGrp="1"/>
          </p:cNvSpPr>
          <p:nvPr>
            <p:custDataLst>
              <p:tags r:id="rId19"/>
            </p:custDataLst>
          </p:nvPr>
        </p:nvSpPr>
        <p:spPr bwMode="gray">
          <a:xfrm>
            <a:off x="5043488" y="2852738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E2FDD54-4BB4-4151-AC6D-1A6F79572A0C}" type="datetime'''''5''''''''''''''6'''',''''''''0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56,0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7" name="Segnaposto testo 239"/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7038975" y="1581150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C5C65BE-C477-4E25-AB70-C8F76BBC2221}" type="datetime'2''''''''''''''''''''''''''''''''''7,1''''''''''''''''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27,1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0" name="Segnaposto testo 262"/>
          <p:cNvSpPr>
            <a:spLocks noGrp="1"/>
          </p:cNvSpPr>
          <p:nvPr>
            <p:custDataLst>
              <p:tags r:id="rId21"/>
            </p:custDataLst>
          </p:nvPr>
        </p:nvSpPr>
        <p:spPr bwMode="gray">
          <a:xfrm>
            <a:off x="3857625" y="4548188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6CF239F-EC55-495A-A10B-75F5C0EF3E9B}" type="datetime'''''''''''1''''''''''''''''3'''',''''''''''''0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13,0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1" name="Segnaposto testo 263"/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4491038" y="4548188"/>
            <a:ext cx="238125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D380A4BE-F974-481F-A212-6872B0E19E2F}" type="datetime'''''8'''''''''''''''''',''''''''''''''''''7''''''''''''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8,7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2" name="Segnaposto testo 264"/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3683000" y="4927600"/>
            <a:ext cx="2381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E00FC4D-6CAB-45E8-A045-45EAC3FF949F}" type="datetime'''''''''''''''''''3'''''''''''''''''''''''''''',''''''6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3,6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2" name="Segnaposto testo 203"/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4368800" y="4757738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9FA37CE-7055-459D-BC4F-AE57D9591B4D}" type="datetime'''''''1''''''''''''''''''2'''''''''''''',4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12,4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3" name="Segnaposto testo 265"/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3981450" y="4757738"/>
            <a:ext cx="238125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EA9C9571-B32E-4D73-BEEC-99C8D8B154FE}" type="datetime'''''''8'''''''''''''''''''''''''''',''8''''''''''''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8,8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4" name="Segnaposto testo 195"/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7331075" y="2643188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E11D802-E99B-4314-9295-F68BC84DA04B}" type="datetime'''''''6''6'''''''''''''',3''''''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66,3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3" name="Segnaposto testo 245"/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6034088" y="2214563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8B31AD0-9AFA-4757-AE79-03607385B489}" type="datetime'''''''''''''''''''''''''''''''4''6,''''''''''4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46,4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5" name="Segnaposto testo 247"/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6505575" y="2428875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4F443E5-D6F6-4992-8E65-2C6825D7476D}" type="datetime'''''''''''''''''''2''''''''''''''6'''''''''''''',''''''''''2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26,2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3" name="Segnaposto testo 194"/>
          <p:cNvSpPr>
            <a:spLocks noGrp="1"/>
          </p:cNvSpPr>
          <p:nvPr>
            <p:custDataLst>
              <p:tags r:id="rId29"/>
            </p:custDataLst>
          </p:nvPr>
        </p:nvSpPr>
        <p:spPr bwMode="gray">
          <a:xfrm>
            <a:off x="7407275" y="2428875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F0CB65C-F87F-4CBC-9DB0-5CC6831A6357}" type="datetime'''''''''''''''''''6''''''7'''''''''',''''''''7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67,7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1" name="Segnaposto testo 243"/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6958013" y="2005013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7E50AAC4-BB0B-4A3F-AC5A-43BCE54152ED}" type="datetime'''''''''''''''18'''''''',''3''''''''''''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18,3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2" name="Segnaposto testo 193"/>
          <p:cNvSpPr>
            <a:spLocks noGrp="1"/>
          </p:cNvSpPr>
          <p:nvPr>
            <p:custDataLst>
              <p:tags r:id="rId31"/>
            </p:custDataLst>
          </p:nvPr>
        </p:nvSpPr>
        <p:spPr bwMode="gray">
          <a:xfrm>
            <a:off x="7493000" y="2214563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6A71235-C05F-4F6F-8272-5FA61C1FFE17}" type="datetime'''''6''''''9'''''''''''''',''2''''''''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69,2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4" name="Segnaposto testo 246"/>
          <p:cNvSpPr>
            <a:spLocks noGrp="1"/>
          </p:cNvSpPr>
          <p:nvPr>
            <p:custDataLst>
              <p:tags r:id="rId32"/>
            </p:custDataLst>
          </p:nvPr>
        </p:nvSpPr>
        <p:spPr bwMode="gray">
          <a:xfrm>
            <a:off x="4643438" y="2428875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B2FC3FF-3160-465E-8942-A4B1A354C78E}" type="datetime'''''4''''''''''''''''''''''''''1'''''''',5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41,5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0" name="Segnaposto testo 242"/>
          <p:cNvSpPr>
            <a:spLocks noGrp="1"/>
          </p:cNvSpPr>
          <p:nvPr>
            <p:custDataLst>
              <p:tags r:id="rId33"/>
            </p:custDataLst>
          </p:nvPr>
        </p:nvSpPr>
        <p:spPr bwMode="gray">
          <a:xfrm>
            <a:off x="4976813" y="2005013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472D7BA-C7CA-4B36-BA4C-B55E730267F4}" type="datetime'''''''5''''''''''''3,''6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53,6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2" name="Segnaposto testo 244"/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4129088" y="2214563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C60767EE-651C-44FA-9E37-46D107FDE67D}" type="datetime'''''''''2''''''''''''''''''''2'''''',''''''''''''''''''''8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22,8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9" name="Segnaposto testo 200"/>
          <p:cNvSpPr>
            <a:spLocks noGrp="1"/>
          </p:cNvSpPr>
          <p:nvPr>
            <p:custDataLst>
              <p:tags r:id="rId35"/>
            </p:custDataLst>
          </p:nvPr>
        </p:nvSpPr>
        <p:spPr bwMode="gray">
          <a:xfrm>
            <a:off x="5540375" y="4119563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347BEF49-10F0-44CB-AAEA-6808AD9D427B}" type="datetime'''''''''''''''''3''''3'''',''''''''''8''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33,8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2" name="Segnaposto testo 254"/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4376738" y="3486150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3AA91E1-AA76-41B9-935B-9F370EC6A050}" type="datetime'''''''31'''''''''''''''''''''''''',''''''''9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31,9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3" name="Segnaposto testo 255"/>
          <p:cNvSpPr>
            <a:spLocks noGrp="1"/>
          </p:cNvSpPr>
          <p:nvPr>
            <p:custDataLst>
              <p:tags r:id="rId37"/>
            </p:custDataLst>
          </p:nvPr>
        </p:nvSpPr>
        <p:spPr bwMode="gray">
          <a:xfrm>
            <a:off x="5843588" y="3486150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BFC9CD0-E493-4359-9C5D-4C358A8B7277}" type="datetime'''''2''''''''''''''''''''1'''''''''''''',3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21,3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5" name="Segnaposto testo 257"/>
          <p:cNvSpPr>
            <a:spLocks noGrp="1"/>
          </p:cNvSpPr>
          <p:nvPr>
            <p:custDataLst>
              <p:tags r:id="rId38"/>
            </p:custDataLst>
          </p:nvPr>
        </p:nvSpPr>
        <p:spPr bwMode="gray">
          <a:xfrm>
            <a:off x="5768975" y="3910013"/>
            <a:ext cx="2381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C0026B25-485F-451F-A913-A03D4B3C90E8}" type="datetime'3'''''''''''''',''''''9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3,9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4" name="Segnaposto testo 256"/>
          <p:cNvSpPr>
            <a:spLocks noGrp="1"/>
          </p:cNvSpPr>
          <p:nvPr>
            <p:custDataLst>
              <p:tags r:id="rId39"/>
            </p:custDataLst>
          </p:nvPr>
        </p:nvSpPr>
        <p:spPr bwMode="gray">
          <a:xfrm>
            <a:off x="4433888" y="3910013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7251DEAB-204A-4E33-A83A-554362125D3D}" type="datetime'3''''''''''''''3'''''''''',''''''9''''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33,9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8" name="Segnaposto testo 199"/>
          <p:cNvSpPr>
            <a:spLocks noGrp="1"/>
          </p:cNvSpPr>
          <p:nvPr>
            <p:custDataLst>
              <p:tags r:id="rId40"/>
            </p:custDataLst>
          </p:nvPr>
        </p:nvSpPr>
        <p:spPr bwMode="gray">
          <a:xfrm>
            <a:off x="6032500" y="3910013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1C3DCC3-12DD-49E8-B5AE-9A25B1383E16}" type="datetime'''''''''''3''''''''''''7'',''''''''''''''''8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37,8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7" name="Segnaposto testo 198"/>
          <p:cNvSpPr>
            <a:spLocks noGrp="1"/>
          </p:cNvSpPr>
          <p:nvPr>
            <p:custDataLst>
              <p:tags r:id="rId41"/>
            </p:custDataLst>
          </p:nvPr>
        </p:nvSpPr>
        <p:spPr bwMode="gray">
          <a:xfrm>
            <a:off x="6616700" y="3486150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45ECA6F-A429-4FE5-BE36-5DBC6024CB58}" type="datetime'''5''3'''''''''''''''''''''''''''''',''''''''''''2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53,2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6" name="Segnaposto testo 258"/>
          <p:cNvSpPr>
            <a:spLocks noGrp="1"/>
          </p:cNvSpPr>
          <p:nvPr>
            <p:custDataLst>
              <p:tags r:id="rId42"/>
            </p:custDataLst>
          </p:nvPr>
        </p:nvSpPr>
        <p:spPr bwMode="gray">
          <a:xfrm>
            <a:off x="3705225" y="4119563"/>
            <a:ext cx="238125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BC5FBDEA-3CFC-4230-B489-E747C1A78AB6}" type="datetime'''6'''''',''1''''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6,1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4" name="Segnaposto testo 236"/>
          <p:cNvSpPr>
            <a:spLocks noGrp="1"/>
          </p:cNvSpPr>
          <p:nvPr>
            <p:custDataLst>
              <p:tags r:id="rId43"/>
            </p:custDataLst>
          </p:nvPr>
        </p:nvSpPr>
        <p:spPr bwMode="gray">
          <a:xfrm>
            <a:off x="5605463" y="1366838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079D53B6-1A76-4DC3-B402-F0FC93B18A98}" type="datetime'''''''''''''''7''''''''6'''''''',''''''''''''''''''4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76,4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6" name="Segnaposto testo 238"/>
          <p:cNvSpPr>
            <a:spLocks noGrp="1"/>
          </p:cNvSpPr>
          <p:nvPr>
            <p:custDataLst>
              <p:tags r:id="rId44"/>
            </p:custDataLst>
          </p:nvPr>
        </p:nvSpPr>
        <p:spPr bwMode="gray">
          <a:xfrm>
            <a:off x="4895850" y="1581150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3E9BD98-38E3-49E3-84A0-BCFE00955E64}" type="datetime'''''''''''''5''''''''''''0'',''''''''''7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50,7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3" name="Segnaposto testo 175"/>
          <p:cNvSpPr>
            <a:spLocks noGrp="1"/>
          </p:cNvSpPr>
          <p:nvPr>
            <p:custDataLst>
              <p:tags r:id="rId45"/>
            </p:custDataLst>
          </p:nvPr>
        </p:nvSpPr>
        <p:spPr bwMode="gray">
          <a:xfrm>
            <a:off x="8264525" y="1157288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F179EB16-280B-4B6F-AE78-F649498BEDA8}" type="datetime'''8''''''''''''''3'''',''''''2''''''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83,2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2" name="Segnaposto testo 234"/>
          <p:cNvSpPr>
            <a:spLocks noGrp="1"/>
          </p:cNvSpPr>
          <p:nvPr>
            <p:custDataLst>
              <p:tags r:id="rId46"/>
            </p:custDataLst>
          </p:nvPr>
        </p:nvSpPr>
        <p:spPr bwMode="gray">
          <a:xfrm>
            <a:off x="4052888" y="1157288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79185F15-7EA1-40D5-96A0-BC141F5F40FF}" type="datetime'''''''''2''''''''''''0'''',''0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20,0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5" name="Segnaposto testo 177"/>
          <p:cNvSpPr>
            <a:spLocks noGrp="1"/>
          </p:cNvSpPr>
          <p:nvPr>
            <p:custDataLst>
              <p:tags r:id="rId47"/>
            </p:custDataLst>
          </p:nvPr>
        </p:nvSpPr>
        <p:spPr bwMode="gray">
          <a:xfrm>
            <a:off x="7969250" y="1581150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123BCFBC-37F5-4E07-8DDC-5C815F37E72A}" type="datetime'''7''7'''''''''''''''''''''''''''''''''''',''''''8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77,8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5" name="Segnaposto testo 237"/>
          <p:cNvSpPr>
            <a:spLocks noGrp="1"/>
          </p:cNvSpPr>
          <p:nvPr>
            <p:custDataLst>
              <p:tags r:id="rId48"/>
            </p:custDataLst>
          </p:nvPr>
        </p:nvSpPr>
        <p:spPr bwMode="gray">
          <a:xfrm>
            <a:off x="7886700" y="1366838"/>
            <a:ext cx="238125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7AE6CB50-3667-48AC-AD05-2DA8C5E30850}" type="datetime'5'''''''''',''''''''''''''''''''''''''''''''''''''''''''0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5,0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3" name="Segnaposto testo 235"/>
          <p:cNvSpPr>
            <a:spLocks noGrp="1"/>
          </p:cNvSpPr>
          <p:nvPr>
            <p:custDataLst>
              <p:tags r:id="rId49"/>
            </p:custDataLst>
          </p:nvPr>
        </p:nvSpPr>
        <p:spPr bwMode="gray">
          <a:xfrm>
            <a:off x="6343650" y="1157288"/>
            <a:ext cx="315913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5394964-E98F-4B72-BF98-9668FE99CAA3}" type="datetime'''''''''''''''''63'''''''',''''''''''''''''''''''''''''''''2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63,2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4" name="Segnaposto testo 176"/>
          <p:cNvSpPr>
            <a:spLocks noGrp="1"/>
          </p:cNvSpPr>
          <p:nvPr>
            <p:custDataLst>
              <p:tags r:id="rId50"/>
            </p:custDataLst>
          </p:nvPr>
        </p:nvSpPr>
        <p:spPr bwMode="gray">
          <a:xfrm>
            <a:off x="8169275" y="1366838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153DC8E-4FA9-40BA-88B0-F20735B4D470}" type="datetime'''''''''''8''''''''1'',''''''''''''''''4''''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81,4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7" name="Segnaposto testo 169"/>
          <p:cNvSpPr>
            <a:spLocks noGrp="1"/>
          </p:cNvSpPr>
          <p:nvPr>
            <p:custDataLst>
              <p:tags r:id="rId51"/>
            </p:custDataLst>
          </p:nvPr>
        </p:nvSpPr>
        <p:spPr bwMode="auto">
          <a:xfrm>
            <a:off x="1536700" y="1157288"/>
            <a:ext cx="20002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1CEBF8A-D21A-478B-BC4F-D621DABBB9E4}" type="datetime'Pagament''''i ban''''''cari e''''d ''el''e''''ttronici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Pagamenti bancari ed elettronici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9" name="Segnaposto testo 171"/>
          <p:cNvSpPr>
            <a:spLocks noGrp="1"/>
          </p:cNvSpPr>
          <p:nvPr>
            <p:custDataLst>
              <p:tags r:id="rId52"/>
            </p:custDataLst>
          </p:nvPr>
        </p:nvSpPr>
        <p:spPr bwMode="auto">
          <a:xfrm>
            <a:off x="1597025" y="1581150"/>
            <a:ext cx="19399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9ED674E9-EF48-4501-806E-AEF332883273}" type="datetime'Ges''tio''ne ''pri''vac''y e adeg''''u''''''at''''e''''zza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Gestione privacy e adeguatezza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9" name="Segnaposto testo 180"/>
          <p:cNvSpPr>
            <a:spLocks noGrp="1"/>
          </p:cNvSpPr>
          <p:nvPr>
            <p:custDataLst>
              <p:tags r:id="rId53"/>
            </p:custDataLst>
          </p:nvPr>
        </p:nvSpPr>
        <p:spPr bwMode="auto">
          <a:xfrm>
            <a:off x="115888" y="2214563"/>
            <a:ext cx="34210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4D275A91-9AE0-4F3F-BB75-0FBD0465794C}" type="datetime'Comunicazion''e multican''ale c''on i clienti (chat,sms,mail)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Comunicazione multicanale con i clienti (chat,sms,mail)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7" name="Segnaposto testo 178"/>
          <p:cNvSpPr>
            <a:spLocks noGrp="1"/>
          </p:cNvSpPr>
          <p:nvPr>
            <p:custDataLst>
              <p:tags r:id="rId54"/>
            </p:custDataLst>
          </p:nvPr>
        </p:nvSpPr>
        <p:spPr bwMode="auto">
          <a:xfrm>
            <a:off x="1793875" y="1795463"/>
            <a:ext cx="174307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AABDEE61-83A7-4E98-8748-67696603C9F1}" type="datetime'Qui''''e''ta''''nza''me''''nto elettr''''''''o''n''''''ico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Quietanzamento elettronico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8" name="Segnaposto testo 179"/>
          <p:cNvSpPr>
            <a:spLocks noGrp="1"/>
          </p:cNvSpPr>
          <p:nvPr>
            <p:custDataLst>
              <p:tags r:id="rId55"/>
            </p:custDataLst>
          </p:nvPr>
        </p:nvSpPr>
        <p:spPr bwMode="auto">
          <a:xfrm>
            <a:off x="3243263" y="2005013"/>
            <a:ext cx="2936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CAEAAFF-706D-44BC-A033-39BF304D7F38}" type="datetime'''''''''''''''''C''''''''''''''''RM''''''''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CRM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8" name="Segnaposto testo 170"/>
          <p:cNvSpPr>
            <a:spLocks noGrp="1"/>
          </p:cNvSpPr>
          <p:nvPr>
            <p:custDataLst>
              <p:tags r:id="rId56"/>
            </p:custDataLst>
          </p:nvPr>
        </p:nvSpPr>
        <p:spPr bwMode="auto">
          <a:xfrm>
            <a:off x="1841500" y="1366838"/>
            <a:ext cx="16954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94939A90-F806-406D-BEE0-C0D6EA3451B4}" type="datetime'Den''u''n''''c''ia e ''ges''t''''i''one'' sin''i''str''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Denuncia e gestione sinistri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0" name="Segnaposto testo 181"/>
          <p:cNvSpPr>
            <a:spLocks noGrp="1"/>
          </p:cNvSpPr>
          <p:nvPr>
            <p:custDataLst>
              <p:tags r:id="rId57"/>
            </p:custDataLst>
          </p:nvPr>
        </p:nvSpPr>
        <p:spPr bwMode="auto">
          <a:xfrm>
            <a:off x="1185863" y="2428875"/>
            <a:ext cx="23510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0821C6C-A886-42F6-A1FE-0164AE338983}" type="datetime'G''est''i''''one e mo''n''i''torag''gio ''co''llabo''rato''r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Gestione e monitoraggio collaboratori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5" name="Segnaposto testo 186"/>
          <p:cNvSpPr>
            <a:spLocks noGrp="1"/>
          </p:cNvSpPr>
          <p:nvPr>
            <p:custDataLst>
              <p:tags r:id="rId58"/>
            </p:custDataLst>
          </p:nvPr>
        </p:nvSpPr>
        <p:spPr bwMode="auto">
          <a:xfrm>
            <a:off x="1385888" y="3910013"/>
            <a:ext cx="21510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5DFFE28B-EA33-4BCD-A699-356102E58492}" type="datetime'Emissio''ne'' del''l''''e po''''l''izze'' i''n mo''bi''lita’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Emissione delle polizze in mobilita’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3" name="Segnaposto testo 184"/>
          <p:cNvSpPr>
            <a:spLocks noGrp="1"/>
          </p:cNvSpPr>
          <p:nvPr>
            <p:custDataLst>
              <p:tags r:id="rId59"/>
            </p:custDataLst>
          </p:nvPr>
        </p:nvSpPr>
        <p:spPr bwMode="auto">
          <a:xfrm>
            <a:off x="1079500" y="3271838"/>
            <a:ext cx="24574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846C03F-5367-4270-AEF3-7E5BCC781B4F}" type="datetime'''''A''rch''ivi''azione el''ett''ronica dei ''docu''m''e''nt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Archiviazione elettronica dei documenti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9" name="Segnaposto testo 190"/>
          <p:cNvSpPr>
            <a:spLocks noGrp="1"/>
          </p:cNvSpPr>
          <p:nvPr>
            <p:custDataLst>
              <p:tags r:id="rId60"/>
            </p:custDataLst>
          </p:nvPr>
        </p:nvSpPr>
        <p:spPr bwMode="auto">
          <a:xfrm>
            <a:off x="915988" y="4757738"/>
            <a:ext cx="26209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1BB32F0-F524-401A-9683-937EE8DD47CE}" type="datetime'Accesso e sce''l''''ta fra'' prodo''tti'' di piu’ m''arch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Accesso e scelta fra prodotti di piu’ marchi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7" name="Segnaposto testo 188"/>
          <p:cNvSpPr>
            <a:spLocks noGrp="1"/>
          </p:cNvSpPr>
          <p:nvPr>
            <p:custDataLst>
              <p:tags r:id="rId61"/>
            </p:custDataLst>
          </p:nvPr>
        </p:nvSpPr>
        <p:spPr bwMode="auto">
          <a:xfrm>
            <a:off x="134938" y="4333875"/>
            <a:ext cx="34020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C8511A5-DB2E-402A-91A0-D8BA8C4FD6AC}" type="datetime'G''estione dei rapporti di collaborazione fra intermedi''ar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Gestione dei rapporti di collaborazione fra intermediari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8" name="Segnaposto testo 240"/>
          <p:cNvSpPr>
            <a:spLocks noGrp="1"/>
          </p:cNvSpPr>
          <p:nvPr>
            <p:custDataLst>
              <p:tags r:id="rId62"/>
            </p:custDataLst>
          </p:nvPr>
        </p:nvSpPr>
        <p:spPr bwMode="gray">
          <a:xfrm>
            <a:off x="5429250" y="1795463"/>
            <a:ext cx="315913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41B670F-8642-40AC-93A2-B858CD96B068}" type="datetime'7''''''0,''''''''''''0''''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70,0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8" name="Segnaposto testo 189"/>
          <p:cNvSpPr>
            <a:spLocks noGrp="1"/>
          </p:cNvSpPr>
          <p:nvPr>
            <p:custDataLst>
              <p:tags r:id="rId63"/>
            </p:custDataLst>
          </p:nvPr>
        </p:nvSpPr>
        <p:spPr bwMode="auto">
          <a:xfrm>
            <a:off x="550863" y="4548188"/>
            <a:ext cx="29860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A7C4F64-24A5-4F35-8617-84C6DC9C73FC}" type="datetime'Comparazione de''lle'''' pol''i''zze presen''ti sul'' mercato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Comparazione delle polizze presenti sul mercato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2" name="Segnaposto testo 183"/>
          <p:cNvSpPr>
            <a:spLocks noGrp="1"/>
          </p:cNvSpPr>
          <p:nvPr>
            <p:custDataLst>
              <p:tags r:id="rId64"/>
            </p:custDataLst>
          </p:nvPr>
        </p:nvSpPr>
        <p:spPr bwMode="auto">
          <a:xfrm>
            <a:off x="1446213" y="2852738"/>
            <a:ext cx="209073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57FF848-AE93-47C1-ADE8-ECC7DDCBD088}" type="datetime'Em''is''sione d''i p''''o''l''izze'' spe''ci''ali''''''stiche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Emissione di polizze specialistiche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1" name="Segnaposto testo 182"/>
          <p:cNvSpPr>
            <a:spLocks noGrp="1"/>
          </p:cNvSpPr>
          <p:nvPr>
            <p:custDataLst>
              <p:tags r:id="rId65"/>
            </p:custDataLst>
          </p:nvPr>
        </p:nvSpPr>
        <p:spPr bwMode="auto">
          <a:xfrm>
            <a:off x="479425" y="2643188"/>
            <a:ext cx="30575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D536C2D-B0F3-41FB-8C44-EAF4BB79FAC1}" type="datetime'Monitoraggio ''anda''mento econ''omi''c''o de''ll''’agenzia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Monitoraggio andamento economico dell’agenzia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4" name="Segnaposto testo 185"/>
          <p:cNvSpPr>
            <a:spLocks noGrp="1"/>
          </p:cNvSpPr>
          <p:nvPr>
            <p:custDataLst>
              <p:tags r:id="rId66"/>
            </p:custDataLst>
          </p:nvPr>
        </p:nvSpPr>
        <p:spPr bwMode="auto">
          <a:xfrm>
            <a:off x="2681288" y="3486150"/>
            <a:ext cx="855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4DBADA20-1491-441C-904C-6B59D06B0868}" type="datetime'''Sche''de ''cl''''''i''''''e''''''n''''''''t''i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Schede clienti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1" name="Segnaposto testo 192"/>
          <p:cNvSpPr>
            <a:spLocks noGrp="1"/>
          </p:cNvSpPr>
          <p:nvPr>
            <p:custDataLst>
              <p:tags r:id="rId67"/>
            </p:custDataLst>
          </p:nvPr>
        </p:nvSpPr>
        <p:spPr bwMode="gray">
          <a:xfrm>
            <a:off x="7645400" y="2005013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39D47EB4-E5AC-4745-BDA8-C3D425292E1C}" type="datetime'7''''''''''''''1'''',''''''''9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71,9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9" name="Segnaposto testo 241"/>
          <p:cNvSpPr>
            <a:spLocks noGrp="1"/>
          </p:cNvSpPr>
          <p:nvPr>
            <p:custDataLst>
              <p:tags r:id="rId68"/>
            </p:custDataLst>
          </p:nvPr>
        </p:nvSpPr>
        <p:spPr bwMode="gray">
          <a:xfrm>
            <a:off x="7519988" y="1795463"/>
            <a:ext cx="238125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38F1E0B-A7A8-4D05-9DD5-01ABFDEDB9C6}" type="datetime'''''''4,''''''''6'''''''''''''''''''''''''''''''''''''''''''">
              <a:rPr lang="en-US" sz="12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pPr algn="ctr">
                <a:lnSpc>
                  <a:spcPct val="100000"/>
                </a:lnSpc>
              </a:pPr>
              <a:t>4,6</a:t>
            </a:fld>
            <a:endParaRPr lang="it-IT" sz="12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6" name="Segnaposto testo 187"/>
          <p:cNvSpPr>
            <a:spLocks noGrp="1"/>
          </p:cNvSpPr>
          <p:nvPr>
            <p:custDataLst>
              <p:tags r:id="rId69"/>
            </p:custDataLst>
          </p:nvPr>
        </p:nvSpPr>
        <p:spPr bwMode="auto">
          <a:xfrm>
            <a:off x="454025" y="4119563"/>
            <a:ext cx="30829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AA6BD61E-3625-4DED-BC82-21289B2D8076}" type="datetime'Social media per es''tendere le relazioni ''d''i mercato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Social media per estendere le relazioni di mercato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0" name="Segnaposto testo 191"/>
          <p:cNvSpPr>
            <a:spLocks noGrp="1"/>
          </p:cNvSpPr>
          <p:nvPr>
            <p:custDataLst>
              <p:tags r:id="rId70"/>
            </p:custDataLst>
          </p:nvPr>
        </p:nvSpPr>
        <p:spPr bwMode="gray">
          <a:xfrm>
            <a:off x="7788275" y="1795463"/>
            <a:ext cx="3175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C8EEC21-AD4B-4484-A972-1F4A5737F55D}" type="datetime'''''''''''''7''''''''''''''''''4'''''',''6'''''''">
              <a:rPr lang="en-US" sz="1200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74,6</a:t>
            </a:fld>
            <a:endParaRPr lang="it-IT" sz="1200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9" name="Rettangolo 198"/>
          <p:cNvSpPr/>
          <p:nvPr>
            <p:custDataLst>
              <p:tags r:id="rId71"/>
            </p:custDataLst>
          </p:nvPr>
        </p:nvSpPr>
        <p:spPr bwMode="auto">
          <a:xfrm>
            <a:off x="6824663" y="4702175"/>
            <a:ext cx="250825" cy="187325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00" name="Rettangolo 199"/>
          <p:cNvSpPr/>
          <p:nvPr>
            <p:custDataLst>
              <p:tags r:id="rId72"/>
            </p:custDataLst>
          </p:nvPr>
        </p:nvSpPr>
        <p:spPr bwMode="auto">
          <a:xfrm>
            <a:off x="6824663" y="4965700"/>
            <a:ext cx="250825" cy="18732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31" name="Segnaposto testo 173"/>
          <p:cNvSpPr>
            <a:spLocks noGrp="1"/>
          </p:cNvSpPr>
          <p:nvPr>
            <p:custDataLst>
              <p:tags r:id="rId73"/>
            </p:custDataLst>
          </p:nvPr>
        </p:nvSpPr>
        <p:spPr bwMode="auto">
          <a:xfrm>
            <a:off x="7126288" y="4960938"/>
            <a:ext cx="17700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0D9EE3C-0206-49B4-9304-530F19A7944C}" type="datetime'A''''''''c''q''u''''''istato'' i''n'' auto''n''''o''m''''''ia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Acquistato in autonomia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2" name="Segnaposto testo 174"/>
          <p:cNvSpPr>
            <a:spLocks noGrp="1"/>
          </p:cNvSpPr>
          <p:nvPr>
            <p:custDataLst>
              <p:tags r:id="rId74"/>
            </p:custDataLst>
          </p:nvPr>
        </p:nvSpPr>
        <p:spPr bwMode="auto">
          <a:xfrm>
            <a:off x="7126288" y="4697413"/>
            <a:ext cx="17414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E9BAD296-86F4-40DD-AF7A-B2727DD8E18B}" type="datetime'F''orn''''i''''t''''''o ''''d''a''''lla'' ''c''omp''a''gnia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Fornito dalla compagnia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2" name="AutoShape 17"/>
          <p:cNvSpPr>
            <a:spLocks noChangeArrowheads="1"/>
          </p:cNvSpPr>
          <p:nvPr/>
        </p:nvSpPr>
        <p:spPr bwMode="gray">
          <a:xfrm rot="10800000">
            <a:off x="3343112" y="5385468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243" name="Rectangle 16"/>
          <p:cNvSpPr>
            <a:spLocks noChangeArrowheads="1"/>
          </p:cNvSpPr>
          <p:nvPr/>
        </p:nvSpPr>
        <p:spPr bwMode="auto">
          <a:xfrm>
            <a:off x="860479" y="5580964"/>
            <a:ext cx="8124255" cy="73866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A fronte di una notevole presenza di supporti tecnologici in agenzia permangono aree significativamente scoperte come l’archiviazione elettronica, la vendita in mobilità e la comparazione dell’offerta</a:t>
            </a:r>
          </a:p>
        </p:txBody>
      </p:sp>
      <p:sp>
        <p:nvSpPr>
          <p:cNvPr id="244" name="Rettangolo arrotondato 243"/>
          <p:cNvSpPr/>
          <p:nvPr/>
        </p:nvSpPr>
        <p:spPr bwMode="auto">
          <a:xfrm>
            <a:off x="7969250" y="2442942"/>
            <a:ext cx="1761604" cy="900000"/>
          </a:xfrm>
          <a:prstGeom prst="roundRect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8,9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/>
              <a:t>Supporti / software presenti in agenzia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45" name="Rettangolo arrotondato 244"/>
          <p:cNvSpPr/>
          <p:nvPr/>
        </p:nvSpPr>
        <p:spPr bwMode="auto">
          <a:xfrm>
            <a:off x="7960732" y="3465247"/>
            <a:ext cx="1761604" cy="900000"/>
          </a:xfrm>
          <a:prstGeom prst="roundRect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61,1%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1400" b="1" dirty="0" smtClean="0"/>
              <a:t>Supporti / software forniti dalla compagnia su totale</a:t>
            </a:r>
            <a:endParaRPr kumimoji="0" lang="it-IT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246" name="CasellaDiTesto 245"/>
          <p:cNvSpPr txBox="1"/>
          <p:nvPr/>
        </p:nvSpPr>
        <p:spPr>
          <a:xfrm>
            <a:off x="255040" y="5112284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1280625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ggetto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82551606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51" name="Diapositiva think-cell" r:id="rId39" imgW="270" imgH="270" progId="TCLayout.ActiveDocument.1">
                  <p:embed/>
                </p:oleObj>
              </mc:Choice>
              <mc:Fallback>
                <p:oleObj name="Diapositiva think-cell" r:id="rId3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ttangolo 10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kumimoji="0" lang="it-IT" sz="1400" b="1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46" name="Rettangolo arrotondato 45"/>
          <p:cNvSpPr/>
          <p:nvPr/>
        </p:nvSpPr>
        <p:spPr bwMode="auto">
          <a:xfrm>
            <a:off x="908050" y="1438728"/>
            <a:ext cx="7350579" cy="3960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-25486"/>
            <a:ext cx="8140515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La semplificazione dei processi gestionali e amministrativi è la prima esigenza degli agenti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287718" y="873592"/>
            <a:ext cx="9443136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Se dovesse investire risorse proprie per supporti tecnologici / software, quali acquisterebbe?</a:t>
            </a:r>
            <a:endParaRPr lang="it-IT" sz="1400" i="1" dirty="0" smtClean="0">
              <a:solidFill>
                <a:schemeClr val="accent1"/>
              </a:solidFill>
              <a:ea typeface="ＭＳ Ｐゴシック" pitchFamily="34" charset="-128"/>
            </a:endParaRPr>
          </a:p>
          <a:p>
            <a:pPr algn="ctr" eaLnBrk="0" hangingPunct="0"/>
            <a:r>
              <a:rPr lang="it-IT" sz="1400" i="1" dirty="0" smtClean="0">
                <a:solidFill>
                  <a:schemeClr val="accent1"/>
                </a:solidFill>
                <a:ea typeface="ＭＳ Ｐゴシック" pitchFamily="34" charset="-128"/>
              </a:rPr>
              <a:t>(massimo 3 risposte)</a:t>
            </a:r>
          </a:p>
        </p:txBody>
      </p:sp>
      <p:graphicFrame>
        <p:nvGraphicFramePr>
          <p:cNvPr id="4" name="Oggetto 3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952265386"/>
              </p:ext>
            </p:extLst>
          </p:nvPr>
        </p:nvGraphicFramePr>
        <p:xfrm>
          <a:off x="3962399" y="1409700"/>
          <a:ext cx="3724374" cy="39337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52" name="Chart" r:id="rId41" imgW="3724374" imgH="3933742" progId="MSGraph.Chart.8">
                  <p:embed followColorScheme="full"/>
                </p:oleObj>
              </mc:Choice>
              <mc:Fallback>
                <p:oleObj name="Chart" r:id="rId41" imgW="3724374" imgH="3933742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3962399" y="1409700"/>
                        <a:ext cx="3724374" cy="39337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egnaposto testo 5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979488" y="2157413"/>
            <a:ext cx="29860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36751E04-1739-4DC6-87F6-2186368B4D3A}" type="datetime'Comparaz''i''one delle polizze presenti ''s''ul mer''ca''to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Comparazione delle polizze presenti sul mercato</a:t>
            </a:fld>
            <a:endParaRPr lang="en-GB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Segnaposto testo 1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1508125" y="1543050"/>
            <a:ext cx="24574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3A654099-851A-49AF-9492-148238A734B6}" type="datetime'Ar''chiv''i''azio''n''''e elett''ronica'' dei docu''men''t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Archiviazione elettronica dei documenti</a:t>
            </a:fld>
            <a:endParaRPr lang="en-GB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Segnaposto testo 47"/>
          <p:cNvSpPr>
            <a:spLocks noGrp="1"/>
          </p:cNvSpPr>
          <p:nvPr>
            <p:custDataLst>
              <p:tags r:id="rId7"/>
            </p:custDataLst>
          </p:nvPr>
        </p:nvSpPr>
        <p:spPr bwMode="gray">
          <a:xfrm>
            <a:off x="5892800" y="2141538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BE60496-54F8-45B1-8156-85B38B798C42}" type="datetime'2''''''''''4,''''''''''3''''''''%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24,3%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Segnaposto testo 6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3109913" y="1952625"/>
            <a:ext cx="8556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54F6B930-1BA5-4D4A-A980-1ACDFBE85260}" type="datetime'''Sch''''e''''d''''''''e ''''''cl''''i''e''''n''''''''t''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Schede clienti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Segnaposto testo 7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6073775" y="1936750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A27455B-E5F6-4365-B7FA-6694D49E5DD1}" type="datetime'''''''''''''2''''6'',''''''''''''''''''''''7''''''''%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26,7%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" name="Segnaposto testo 272"/>
          <p:cNvSpPr>
            <a:spLocks noGrp="1"/>
          </p:cNvSpPr>
          <p:nvPr>
            <p:custDataLst>
              <p:tags r:id="rId10"/>
            </p:custDataLst>
          </p:nvPr>
        </p:nvSpPr>
        <p:spPr bwMode="auto">
          <a:xfrm>
            <a:off x="1344613" y="2981325"/>
            <a:ext cx="26209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47F13AE7-9D5A-4430-B39F-1039DB7CDC41}" type="datetime'''A''ccesso e sc''elta ''''fra'' prodotti'' di piu’ m''arch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Accesso e scelta fra prodotti di piu’ marchi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Segnaposto testo 275"/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2025650" y="3600450"/>
            <a:ext cx="19399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1F643860-FD6A-43E0-ABBF-FF73785801A0}" type="datetime'G''est''i''''o''ne p''''riva''''''cy'' e adeguate''''''zza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Gestione privacy e adeguatezza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" name="Segnaposto testo 271"/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908050" y="2776538"/>
            <a:ext cx="30575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FAF50827-41BD-474F-A279-E4E00E99C9C2}" type="datetime'Monitoraggio and''amento'' ec''onomic''o ''''d''ell’age''nzia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Monitoraggio andamento economico dell’agenzia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Segnaposto testo 276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2222500" y="4010025"/>
            <a:ext cx="174307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D836640-2747-4D26-9109-555290C8E10B}" type="datetime'Qu''''i''e''''ta''''''nzame''''''''n''''''to elettr''onico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Quietanzamento elettronico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8" name="Segnaposto testo 284"/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5702300" y="2760663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34CE9AD3-6814-48E5-9661-9B8EFA8C59E5}" type="datetime'''''2''''''''''''''1'''''''''''''''''''''''''''',''7''%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21,7%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6" name="Segnaposto testo 292"/>
          <p:cNvSpPr>
            <a:spLocks noGrp="1"/>
          </p:cNvSpPr>
          <p:nvPr>
            <p:custDataLst>
              <p:tags r:id="rId15"/>
            </p:custDataLst>
          </p:nvPr>
        </p:nvSpPr>
        <p:spPr bwMode="gray">
          <a:xfrm>
            <a:off x="4606924" y="4613275"/>
            <a:ext cx="4079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BCCBEBE-3572-406B-8852-248837655D43}" type="datetime'''''''6'''''''''''''''''''''''''''',''''8''''%''''''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6,8%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" name="Segnaposto testo 285"/>
          <p:cNvSpPr>
            <a:spLocks noGrp="1"/>
          </p:cNvSpPr>
          <p:nvPr>
            <p:custDataLst>
              <p:tags r:id="rId16"/>
            </p:custDataLst>
          </p:nvPr>
        </p:nvSpPr>
        <p:spPr bwMode="gray">
          <a:xfrm>
            <a:off x="5568950" y="2965450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95DEA069-5590-4E63-B100-5FE79D92716F}" type="datetime'''1''''''''''''''''9'''''''''''''''''''',''8''''''''''''%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19,8%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" name="Segnaposto testo 287"/>
          <p:cNvSpPr>
            <a:spLocks noGrp="1"/>
          </p:cNvSpPr>
          <p:nvPr>
            <p:custDataLst>
              <p:tags r:id="rId17"/>
            </p:custDataLst>
          </p:nvPr>
        </p:nvSpPr>
        <p:spPr bwMode="gray">
          <a:xfrm>
            <a:off x="5168900" y="3379788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FFF0546-D3F4-495D-90D7-DAF65ABA51AA}" type="datetime'''''''''''''''''1''''''4'''''''',''4''''''%''''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14,4%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Segnaposto testo 274"/>
          <p:cNvSpPr>
            <a:spLocks noGrp="1"/>
          </p:cNvSpPr>
          <p:nvPr>
            <p:custDataLst>
              <p:tags r:id="rId18"/>
            </p:custDataLst>
          </p:nvPr>
        </p:nvSpPr>
        <p:spPr bwMode="auto">
          <a:xfrm>
            <a:off x="544513" y="3395663"/>
            <a:ext cx="34210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2F5A08E2-8DF4-42C6-B3F2-2401DE34D946}" type="datetime'Comunicazione multicanale con'' i'' clienti (chat,sms'',mail)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Comunicazione multicanale con i clienti (chat,sms,mail)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" name="Segnaposto testo 277"/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1614488" y="4219575"/>
            <a:ext cx="23510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F0672E23-CEED-4680-8CC1-BF7757351148}" type="datetime'Ges''tione e'''''' m''on''itoraggio'' colla''borat''''o''r''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Gestione e monitoraggio collaboratori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Segnaposto testo 45"/>
          <p:cNvSpPr>
            <a:spLocks noGrp="1"/>
          </p:cNvSpPr>
          <p:nvPr>
            <p:custDataLst>
              <p:tags r:id="rId20"/>
            </p:custDataLst>
          </p:nvPr>
        </p:nvSpPr>
        <p:spPr bwMode="gray">
          <a:xfrm>
            <a:off x="7607300" y="1527175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D874450-4855-444D-BE75-19726BA99597}" type="datetime'''''''''''''''''''''4''''''''''''''''7,''6''''''''''''%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/>
              <a:t>47,6%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7" name="Segnaposto testo 293"/>
          <p:cNvSpPr>
            <a:spLocks noGrp="1"/>
          </p:cNvSpPr>
          <p:nvPr>
            <p:custDataLst>
              <p:tags r:id="rId21"/>
            </p:custDataLst>
          </p:nvPr>
        </p:nvSpPr>
        <p:spPr bwMode="gray">
          <a:xfrm>
            <a:off x="4578349" y="4818063"/>
            <a:ext cx="4079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7777A2E-84E1-4EE4-B1EA-A5BA311ABB25}" type="datetime'''''6'''''''''''''''''''',''4''''''%''''''''''''''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6,4%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4" name="Segnaposto testo 280"/>
          <p:cNvSpPr>
            <a:spLocks noGrp="1"/>
          </p:cNvSpPr>
          <p:nvPr>
            <p:custDataLst>
              <p:tags r:id="rId22"/>
            </p:custDataLst>
          </p:nvPr>
        </p:nvSpPr>
        <p:spPr bwMode="auto">
          <a:xfrm>
            <a:off x="1965325" y="4833938"/>
            <a:ext cx="20002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F53F0AD9-0928-44FC-A8A5-778F50EA7405}" type="datetime'Paga''''menti ban''car''''''i'' ed e''lettr''o''''n''''ici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Pagamenti bancari ed elettronici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" name="Segnaposto testo 290"/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4797424" y="4203700"/>
            <a:ext cx="4079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6969858-21A0-4C35-9036-043D63F2A121}" type="datetime'''9'''''',''''''''4''''%''''''''''''''''''''''''''''''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9,4%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2" name="Segnaposto testo 278"/>
          <p:cNvSpPr>
            <a:spLocks noGrp="1"/>
          </p:cNvSpPr>
          <p:nvPr>
            <p:custDataLst>
              <p:tags r:id="rId24"/>
            </p:custDataLst>
          </p:nvPr>
        </p:nvSpPr>
        <p:spPr bwMode="auto">
          <a:xfrm>
            <a:off x="563563" y="4424363"/>
            <a:ext cx="34020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CDCE268-4D67-46C0-A5D5-1F2C57C23DB1}" type="datetime'Gestione dei rapporti di collaborazione fra interme''diar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Gestione dei rapporti di collaborazione fra intermediari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" name="Segnaposto testo 288"/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5149850" y="3584575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5F55C1A-D54E-4F66-B093-2D137092B9DC}" type="datetime'''''14'''''',''''''''''''''''''''''''''1''%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14,1%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7" name="Segnaposto testo 283"/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5749925" y="2555875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E1C352CC-4B90-4EFC-9C80-D4496056DDDA}" type="datetime'''2''''''2'''''''''',''''''''''''3''''''''''%''''''''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22,3%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Segnaposto testo 289"/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4845050" y="3994150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6CD5B34A-AF58-49E6-A4B2-B50313A99759}" type="datetime'''''''1''''''''0'''''''''',''''0''''''''''''''''''''''%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10,0%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" name="Segnaposto testo 286"/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5292725" y="3175000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C7B04A0C-8FD3-4B46-AB51-8F77BBAB4257}" type="datetime'1''''''''6'''''''',''''''''''''''''''''1''''%''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16,1%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5" name="Segnaposto testo 291"/>
          <p:cNvSpPr>
            <a:spLocks noGrp="1"/>
          </p:cNvSpPr>
          <p:nvPr>
            <p:custDataLst>
              <p:tags r:id="rId29"/>
            </p:custDataLst>
          </p:nvPr>
        </p:nvSpPr>
        <p:spPr bwMode="gray">
          <a:xfrm>
            <a:off x="4702174" y="4408488"/>
            <a:ext cx="4079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14CB78F-691B-4670-8A8A-6B0A5E0D9CEA}" type="datetime'8'''''''''''''''',''''''''''''''1''''''''%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8,1%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8" name="Segnaposto testo 294"/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4330699" y="5022850"/>
            <a:ext cx="4079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3B69FE4-66FA-47F3-8BB9-1E3D6A42ED0D}" type="datetime'3'',''''''''''''''''''''''''''''''''''0''''''''''''''''''%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3,0%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" name="Segnaposto testo 281"/>
          <p:cNvSpPr>
            <a:spLocks noGrp="1"/>
          </p:cNvSpPr>
          <p:nvPr>
            <p:custDataLst>
              <p:tags r:id="rId31"/>
            </p:custDataLst>
          </p:nvPr>
        </p:nvSpPr>
        <p:spPr bwMode="auto">
          <a:xfrm>
            <a:off x="2270125" y="5038725"/>
            <a:ext cx="16954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DC71E66-8686-42BD-8495-515098A583B9}" type="datetime'D''enuncia'''''' ''''e ''ges''ti''o''n''e'' sinist''r''i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Denuncia e gestione sinistri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Segnaposto testo 269"/>
          <p:cNvSpPr>
            <a:spLocks noGrp="1"/>
          </p:cNvSpPr>
          <p:nvPr>
            <p:custDataLst>
              <p:tags r:id="rId32"/>
            </p:custDataLst>
          </p:nvPr>
        </p:nvSpPr>
        <p:spPr bwMode="auto">
          <a:xfrm>
            <a:off x="3671888" y="2362200"/>
            <a:ext cx="2936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2CDCF7A0-B629-4F4F-871F-112C0596C7BC}" type="datetime'''''''''''''''''''''C''''''''''''''''''''''''R''''''M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CRM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" name="Segnaposto testo 273"/>
          <p:cNvSpPr>
            <a:spLocks noGrp="1"/>
          </p:cNvSpPr>
          <p:nvPr>
            <p:custDataLst>
              <p:tags r:id="rId33"/>
            </p:custDataLst>
          </p:nvPr>
        </p:nvSpPr>
        <p:spPr bwMode="auto">
          <a:xfrm>
            <a:off x="882650" y="3190875"/>
            <a:ext cx="30829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3C96AF3A-9AE9-4D8B-B35D-C46AB7B1EEB4}" type="datetime'S''oc''ial media per estend''e''re le ''relazioni di mercato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Social media per estendere le relazioni di mercato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6" name="Segnaposto testo 282"/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5826125" y="2346325"/>
            <a:ext cx="49847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5582359-91E1-49BA-A483-8BA6A788A46C}" type="datetime'''''''''''''''''''''''''2''''''''''3,''''''''''''''4''''%'''''">
              <a:rPr lang="en-US" b="1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23,4%</a:t>
            </a:fld>
            <a:endParaRPr lang="it-IT" b="1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Segnaposto testo 270"/>
          <p:cNvSpPr>
            <a:spLocks noGrp="1"/>
          </p:cNvSpPr>
          <p:nvPr>
            <p:custDataLst>
              <p:tags r:id="rId35"/>
            </p:custDataLst>
          </p:nvPr>
        </p:nvSpPr>
        <p:spPr bwMode="auto">
          <a:xfrm>
            <a:off x="1814513" y="2571750"/>
            <a:ext cx="21510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2168F28B-3423-4222-864F-837347F03324}" type="datetime'Emis''''sione delle pol''''''''''izze i''n mobi''l''i''t''a’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Emissione delle polizze in mobilita’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3" name="Segnaposto testo 279"/>
          <p:cNvSpPr>
            <a:spLocks noGrp="1"/>
          </p:cNvSpPr>
          <p:nvPr>
            <p:custDataLst>
              <p:tags r:id="rId36"/>
            </p:custDataLst>
          </p:nvPr>
        </p:nvSpPr>
        <p:spPr bwMode="auto">
          <a:xfrm>
            <a:off x="1874838" y="4629150"/>
            <a:ext cx="209073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206EF90-6013-4916-895E-0822268FACDC}" type="datetime'''E''m''i''ssione di polizz''e'''' s''pe''''c''ialist''ich''e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Emissione di polizze specialistiche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41" name="AutoShape 17"/>
          <p:cNvSpPr>
            <a:spLocks noChangeArrowheads="1"/>
          </p:cNvSpPr>
          <p:nvPr/>
        </p:nvSpPr>
        <p:spPr bwMode="gray">
          <a:xfrm rot="10800000">
            <a:off x="3343112" y="5545122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42" name="Rectangle 16"/>
          <p:cNvSpPr>
            <a:spLocks noChangeArrowheads="1"/>
          </p:cNvSpPr>
          <p:nvPr/>
        </p:nvSpPr>
        <p:spPr bwMode="auto">
          <a:xfrm>
            <a:off x="58056" y="5776645"/>
            <a:ext cx="9730853" cy="49244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Quasi la metà degli agenti investirebbe risorse proprie per l’archiviazione elettronica dei documenti. Molto interesse anche per schede clienti e CRM oltre che per strumenti di comparazione delle polizze presenti sul mercato</a:t>
            </a:r>
          </a:p>
        </p:txBody>
      </p:sp>
      <p:sp>
        <p:nvSpPr>
          <p:cNvPr id="44" name="CasellaDiTesto 43"/>
          <p:cNvSpPr txBox="1"/>
          <p:nvPr/>
        </p:nvSpPr>
        <p:spPr>
          <a:xfrm>
            <a:off x="8395763" y="1254435"/>
            <a:ext cx="87113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% possesso</a:t>
            </a:r>
          </a:p>
        </p:txBody>
      </p:sp>
      <p:graphicFrame>
        <p:nvGraphicFramePr>
          <p:cNvPr id="45" name="Tabella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793143"/>
              </p:ext>
            </p:extLst>
          </p:nvPr>
        </p:nvGraphicFramePr>
        <p:xfrm>
          <a:off x="8568737" y="1556969"/>
          <a:ext cx="489778" cy="362007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89778"/>
              </a:tblGrid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53.5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53.2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21.7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71.9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37.8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66.3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12.4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33.8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69.2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77.8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74.6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67.7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24.4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62.2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83.2</a:t>
                      </a:r>
                    </a:p>
                  </a:txBody>
                  <a:tcPr marL="0" marR="0" marT="0" marB="0"/>
                </a:tc>
              </a:tr>
              <a:tr h="201115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81.4</a:t>
                      </a: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47" name="CasellaDiTesto 46"/>
          <p:cNvSpPr txBox="1"/>
          <p:nvPr/>
        </p:nvSpPr>
        <p:spPr>
          <a:xfrm>
            <a:off x="255040" y="5311854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16264384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ggetto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2763424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769" name="Diapositiva think-cell" r:id="rId17" imgW="270" imgH="270" progId="TCLayout.ActiveDocument.1">
                  <p:embed/>
                </p:oleObj>
              </mc:Choice>
              <mc:Fallback>
                <p:oleObj name="Diapositiva think-cell" r:id="rId1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ttangolo 10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ctr" anchorCtr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kumimoji="0" lang="it-IT" sz="14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2052" y="109424"/>
            <a:ext cx="8979466" cy="86177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Non solo compagnie: il ruolo di gruppi agenti e associazioni nella diffusione delle tecnologie è fondamentale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287718" y="1155545"/>
            <a:ext cx="9443136" cy="46237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600" b="1" dirty="0" smtClean="0">
                <a:solidFill>
                  <a:schemeClr val="accent1"/>
                </a:solidFill>
                <a:ea typeface="ＭＳ Ｐゴシック" pitchFamily="34" charset="-128"/>
              </a:rPr>
              <a:t>Ritiene che le nuove tecnologie dovrebbero essere veicolate…</a:t>
            </a:r>
          </a:p>
        </p:txBody>
      </p:sp>
      <p:graphicFrame>
        <p:nvGraphicFramePr>
          <p:cNvPr id="4" name="Oggetto 3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735353220"/>
              </p:ext>
            </p:extLst>
          </p:nvPr>
        </p:nvGraphicFramePr>
        <p:xfrm>
          <a:off x="1905001" y="1943101"/>
          <a:ext cx="2571727" cy="28002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9770" name="Chart" r:id="rId19" imgW="2571727" imgH="2800291" progId="MSGraph.Chart.8">
                  <p:embed followColorScheme="full"/>
                </p:oleObj>
              </mc:Choice>
              <mc:Fallback>
                <p:oleObj name="Chart" r:id="rId19" imgW="2571727" imgH="2800291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1905001" y="1943101"/>
                        <a:ext cx="2571727" cy="28002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Segnaposto testo 153"/>
          <p:cNvSpPr>
            <a:spLocks noGrp="1"/>
          </p:cNvSpPr>
          <p:nvPr>
            <p:custDataLst>
              <p:tags r:id="rId5"/>
            </p:custDataLst>
          </p:nvPr>
        </p:nvSpPr>
        <p:spPr bwMode="gray">
          <a:xfrm>
            <a:off x="3082925" y="3756025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0B043A6C-F5FC-4C21-B855-0CD3EEBE11D0}" type="datetime'1''''''''''''3'''''''''',''''''''''''''''''''''8''''''''''%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13,8%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8" name="Segnaposto testo 154"/>
          <p:cNvSpPr>
            <a:spLocks noGrp="1"/>
          </p:cNvSpPr>
          <p:nvPr>
            <p:custDataLst>
              <p:tags r:id="rId6"/>
            </p:custDataLst>
          </p:nvPr>
        </p:nvSpPr>
        <p:spPr bwMode="gray">
          <a:xfrm>
            <a:off x="3397250" y="426561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9DC0AA1-1DEF-4CFD-95A2-7D0FEB957414}" type="datetime'''''''1''''8'''''''''',''''''''''''''''''''''''''''''''1''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18,1%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Segnaposto testo 149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369888" y="3649663"/>
            <a:ext cx="1528763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28660F4E-D62E-4F16-B2AA-D93E7D7215F5}" type="datetime'''D''''a soc''''ieta’ d''i s''ervi''zi/&#10;net''work di agenti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Da societa’ di servizi/
network di agenti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Segnaposto testo 6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617538" y="2736850"/>
            <a:ext cx="12811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83F80579-959C-4743-8E37-868787205BDA}" type="datetime'Dai'''' ''''''G''r''''u''''''''p''''pi A''''''''''genti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Dai Gruppi Agenti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Segnaposto testo 47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3101975" y="3246438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6539B16B-5B6D-4906-88E7-5DF51F280E04}" type="datetime'''''''''1''''''''''''''''4'''',''''''''''''''''1''%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14,1%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" name="Segnaposto testo 5"/>
          <p:cNvSpPr>
            <a:spLocks noGrp="1"/>
          </p:cNvSpPr>
          <p:nvPr>
            <p:custDataLst>
              <p:tags r:id="rId10"/>
            </p:custDataLst>
          </p:nvPr>
        </p:nvSpPr>
        <p:spPr bwMode="auto">
          <a:xfrm>
            <a:off x="373063" y="3140075"/>
            <a:ext cx="1525588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458AD8C-5A09-4FB8-BD7C-B6E066B93E2D}" type="datetime'Da s''indaca''ti/''&#10;''''associazi''o''''ni d''''i agen''t''i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Da sindacati/
associazioni di agenti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4" name="Segnaposto testo 150"/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709613" y="4159250"/>
            <a:ext cx="1189038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2A82A8DA-290B-4873-B5C3-7F008FECFC62}" type="datetime'''D''a ne''ssu''''n''o, ''&#10;''sp''''et''ta all''’a''g''e''nte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Da nessuno, 
spetta all’agente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Segnaposto testo 7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4397375" y="2736850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44BE633-3966-42FD-8DCD-775F6D7B5576}" type="datetime'''''''''''''3''''''''1'''''''''''',''''''''''''6''%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31,6%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0" name="Segnaposto testo 1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703263" y="2227263"/>
            <a:ext cx="11953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938BD76F-5283-43B4-9198-BFF8CA0402C1}" type="datetime'''''''''''''''''''''Dalla'' ''''''c''''''omp''''''a''gni''''a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Dalla compagnia</a:t>
            </a:fld>
            <a:endParaRPr lang="en-GB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Segnaposto testo 45"/>
          <p:cNvSpPr>
            <a:spLocks noGrp="1"/>
          </p:cNvSpPr>
          <p:nvPr>
            <p:custDataLst>
              <p:tags r:id="rId14"/>
            </p:custDataLst>
          </p:nvPr>
        </p:nvSpPr>
        <p:spPr bwMode="gray">
          <a:xfrm>
            <a:off x="3702050" y="2227263"/>
            <a:ext cx="4937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5400" tIns="0" rIns="2540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2B165D0-AED3-45A4-8585-62F0E284D52C}" type="datetime'''''''''''2''''''2'''''''',''''''2%'''''''''">
              <a:rPr lang="en-US">
                <a:latin typeface="Calibri" panose="020F0502020204030204" pitchFamily="34" charset="0"/>
                <a:sym typeface="Calibri" panose="020F0502020204030204" pitchFamily="34" charset="0"/>
              </a:rPr>
              <a:pPr/>
              <a:t>22,2%</a:t>
            </a:fld>
            <a:endParaRPr lang="it-IT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" name="Rettangolo arrotondato 20"/>
          <p:cNvSpPr/>
          <p:nvPr/>
        </p:nvSpPr>
        <p:spPr bwMode="auto">
          <a:xfrm>
            <a:off x="5471410" y="2112963"/>
            <a:ext cx="622601" cy="945468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graphicFrame>
        <p:nvGraphicFramePr>
          <p:cNvPr id="22" name="Tabell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696155"/>
              </p:ext>
            </p:extLst>
          </p:nvPr>
        </p:nvGraphicFramePr>
        <p:xfrm>
          <a:off x="5349780" y="2100263"/>
          <a:ext cx="1723912" cy="248025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861956"/>
                <a:gridCol w="861956"/>
              </a:tblGrid>
              <a:tr h="496051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12.1</a:t>
                      </a:r>
                    </a:p>
                  </a:txBody>
                  <a:tcPr marL="0" marR="0" marT="0" marB="0" anchor="ctr"/>
                </a:tc>
              </a:tr>
              <a:tr h="496051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496051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19.1</a:t>
                      </a:r>
                    </a:p>
                  </a:txBody>
                  <a:tcPr marL="0" marR="0" marT="0" marB="0" anchor="ctr"/>
                </a:tc>
              </a:tr>
              <a:tr h="496051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19.5</a:t>
                      </a:r>
                    </a:p>
                  </a:txBody>
                  <a:tcPr marL="0" marR="0" marT="0" marB="0" anchor="ctr"/>
                </a:tc>
              </a:tr>
              <a:tr h="496051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15.7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28.3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23" name="Tabell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496184"/>
              </p:ext>
            </p:extLst>
          </p:nvPr>
        </p:nvGraphicFramePr>
        <p:xfrm>
          <a:off x="7534180" y="2070100"/>
          <a:ext cx="2044536" cy="2509835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81512"/>
                <a:gridCol w="681512"/>
                <a:gridCol w="681512"/>
              </a:tblGrid>
              <a:tr h="501967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27.4</a:t>
                      </a:r>
                    </a:p>
                  </a:txBody>
                  <a:tcPr marL="0" marR="0" marT="0" marB="0" anchor="ctr"/>
                </a:tc>
              </a:tr>
              <a:tr h="501967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30.2</a:t>
                      </a:r>
                    </a:p>
                  </a:txBody>
                  <a:tcPr marL="0" marR="0" marT="0" marB="0" anchor="ctr"/>
                </a:tc>
              </a:tr>
              <a:tr h="501967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501967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15.7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13.0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12.1</a:t>
                      </a:r>
                    </a:p>
                  </a:txBody>
                  <a:tcPr marL="0" marR="0" marT="0" marB="0" anchor="ctr"/>
                </a:tc>
              </a:tr>
              <a:tr h="501967"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22.3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24" name="CasellaDiTesto 23"/>
          <p:cNvSpPr txBox="1"/>
          <p:nvPr/>
        </p:nvSpPr>
        <p:spPr>
          <a:xfrm>
            <a:off x="5349780" y="1782763"/>
            <a:ext cx="87113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Mono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6221707" y="1785938"/>
            <a:ext cx="87113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Pluri</a:t>
            </a:r>
          </a:p>
        </p:txBody>
      </p:sp>
      <p:sp>
        <p:nvSpPr>
          <p:cNvPr id="27" name="CasellaDiTesto 26"/>
          <p:cNvSpPr txBox="1"/>
          <p:nvPr/>
        </p:nvSpPr>
        <p:spPr>
          <a:xfrm>
            <a:off x="7405926" y="1590675"/>
            <a:ext cx="871138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Collabora con agenti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8142943" y="1374775"/>
            <a:ext cx="871138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Collabora non con agenti</a:t>
            </a:r>
          </a:p>
        </p:txBody>
      </p:sp>
      <p:sp>
        <p:nvSpPr>
          <p:cNvPr id="29" name="CasellaDiTesto 28"/>
          <p:cNvSpPr txBox="1"/>
          <p:nvPr/>
        </p:nvSpPr>
        <p:spPr>
          <a:xfrm>
            <a:off x="8790017" y="1590675"/>
            <a:ext cx="871138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Non collabora</a:t>
            </a:r>
          </a:p>
        </p:txBody>
      </p:sp>
      <p:sp>
        <p:nvSpPr>
          <p:cNvPr id="30" name="Rettangolo arrotondato 29"/>
          <p:cNvSpPr/>
          <p:nvPr/>
        </p:nvSpPr>
        <p:spPr bwMode="auto">
          <a:xfrm>
            <a:off x="8277063" y="2116138"/>
            <a:ext cx="1206411" cy="390064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1" name="Rettangolo arrotondato 30"/>
          <p:cNvSpPr/>
          <p:nvPr/>
        </p:nvSpPr>
        <p:spPr bwMode="auto">
          <a:xfrm>
            <a:off x="6349525" y="3154363"/>
            <a:ext cx="622601" cy="1318531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2" name="Rettangolo arrotondato 31"/>
          <p:cNvSpPr/>
          <p:nvPr/>
        </p:nvSpPr>
        <p:spPr bwMode="auto">
          <a:xfrm>
            <a:off x="7575980" y="2654300"/>
            <a:ext cx="622601" cy="830257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33" name="AutoShape 17"/>
          <p:cNvSpPr>
            <a:spLocks noChangeArrowheads="1"/>
          </p:cNvSpPr>
          <p:nvPr/>
        </p:nvSpPr>
        <p:spPr bwMode="gray">
          <a:xfrm rot="10800000">
            <a:off x="3343112" y="5069781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33479" y="5424934"/>
            <a:ext cx="8501235" cy="73866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/>
              <a:t>V</a:t>
            </a:r>
            <a:r>
              <a:rPr lang="it-IT" sz="1600" b="1" dirty="0" smtClean="0"/>
              <a:t>isioni contrapposte fra mono e plurimandatari: per i monomandatari la diffusione delle nuove tecnologie deve dipendere soprattutto da compagnia e gruppi agenti, per i plurimandatari l’onere spetta soprattutto all’agente e secondariamente a network di agenti e associazioni di categoria.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255040" y="4851030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2343223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ggetto 2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9627076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0816" name="Diapositiva think-cell" r:id="rId69" imgW="270" imgH="270" progId="TCLayout.ActiveDocument.1">
                  <p:embed/>
                </p:oleObj>
              </mc:Choice>
              <mc:Fallback>
                <p:oleObj name="Diapositiva think-cell" r:id="rId6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ttangolo 7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kumimoji="0" lang="it-IT" sz="1200" u="none" strike="noStrike" cap="none" normalizeH="0" dirty="0" err="1" smtClean="0">
              <a:ln>
                <a:noFill/>
              </a:ln>
              <a:solidFill>
                <a:schemeClr val="tx1"/>
              </a:solidFill>
              <a:effectLst/>
              <a:cs typeface="+mn-cs"/>
              <a:sym typeface="Calibri" panose="020F0502020204030204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5248" y="194241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Agenti e social media: la strada è ancora lunga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auto">
          <a:xfrm>
            <a:off x="847794" y="1003300"/>
            <a:ext cx="3508566" cy="4561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2000" b="1" dirty="0" smtClean="0">
                <a:solidFill>
                  <a:srgbClr val="006666"/>
                </a:solidFill>
                <a:ea typeface="ＭＳ Ｐゴシック" pitchFamily="34" charset="-128"/>
              </a:rPr>
              <a:t>L’utilizzo è occasionale</a:t>
            </a: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182678" y="1341666"/>
            <a:ext cx="4356000" cy="2870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Quanto spesso utilizza i social media per attività professionali? </a:t>
            </a:r>
          </a:p>
          <a:p>
            <a:pPr algn="ctr" eaLnBrk="0" hangingPunct="0"/>
            <a:r>
              <a:rPr lang="it-IT" sz="1200" i="1" dirty="0" smtClean="0">
                <a:solidFill>
                  <a:schemeClr val="accent1"/>
                </a:solidFill>
                <a:ea typeface="ＭＳ Ｐゴシック" pitchFamily="34" charset="-128"/>
              </a:rPr>
              <a:t>(% abbastanza e ogni giorno)</a:t>
            </a:r>
          </a:p>
        </p:txBody>
      </p:sp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5355298" y="1003300"/>
            <a:ext cx="3988388" cy="456121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2000" b="1" dirty="0" smtClean="0">
                <a:solidFill>
                  <a:srgbClr val="006666"/>
                </a:solidFill>
                <a:ea typeface="ＭＳ Ｐゴシック" pitchFamily="34" charset="-128"/>
              </a:rPr>
              <a:t>Le finalità poco ambiziose </a:t>
            </a:r>
          </a:p>
        </p:txBody>
      </p:sp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5251788" y="1341666"/>
            <a:ext cx="4392000" cy="2870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lIns="180000" tIns="0" rIns="0" bIns="0" anchor="t"/>
          <a:lstStyle/>
          <a:p>
            <a:pPr algn="ctr" eaLnBrk="0" hangingPunct="0"/>
            <a:r>
              <a:rPr lang="it-IT" sz="1400" b="1" dirty="0" smtClean="0">
                <a:solidFill>
                  <a:schemeClr val="accent1"/>
                </a:solidFill>
                <a:ea typeface="ＭＳ Ｐゴシック" pitchFamily="34" charset="-128"/>
              </a:rPr>
              <a:t>Nell’ambito delle sue attività professionali, quanto spesso utilizza i social media per… </a:t>
            </a:r>
          </a:p>
          <a:p>
            <a:pPr algn="ctr" eaLnBrk="0" hangingPunct="0"/>
            <a:r>
              <a:rPr lang="it-IT" sz="1200" i="1" dirty="0" smtClean="0">
                <a:solidFill>
                  <a:schemeClr val="accent1"/>
                </a:solidFill>
                <a:ea typeface="ＭＳ Ｐゴシック" pitchFamily="34" charset="-128"/>
              </a:rPr>
              <a:t>(% abbastanza e ogni giorno)</a:t>
            </a:r>
          </a:p>
        </p:txBody>
      </p:sp>
      <p:graphicFrame>
        <p:nvGraphicFramePr>
          <p:cNvPr id="79" name="Oggetto 78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4210635330"/>
              </p:ext>
            </p:extLst>
          </p:nvPr>
        </p:nvGraphicFramePr>
        <p:xfrm>
          <a:off x="990600" y="1866900"/>
          <a:ext cx="2924269" cy="3124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0817" name="Chart" r:id="rId71" imgW="2924269" imgH="3124211" progId="MSGraph.Chart.8">
                  <p:embed followColorScheme="full"/>
                </p:oleObj>
              </mc:Choice>
              <mc:Fallback>
                <p:oleObj name="Chart" r:id="rId71" imgW="2924269" imgH="3124211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2"/>
                      <a:stretch>
                        <a:fillRect/>
                      </a:stretch>
                    </p:blipFill>
                    <p:spPr>
                      <a:xfrm>
                        <a:off x="990600" y="1866900"/>
                        <a:ext cx="2924269" cy="31242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3" name="Connettore 1 172"/>
          <p:cNvCxnSpPr/>
          <p:nvPr>
            <p:custDataLst>
              <p:tags r:id="rId5"/>
            </p:custDataLst>
          </p:nvPr>
        </p:nvCxnSpPr>
        <p:spPr bwMode="auto">
          <a:xfrm flipH="1" flipV="1">
            <a:off x="1143000" y="4775200"/>
            <a:ext cx="123825" cy="47625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2" name="Connettore 1 131"/>
          <p:cNvCxnSpPr/>
          <p:nvPr>
            <p:custDataLst>
              <p:tags r:id="rId6"/>
            </p:custDataLst>
          </p:nvPr>
        </p:nvCxnSpPr>
        <p:spPr bwMode="auto">
          <a:xfrm flipV="1">
            <a:off x="1481138" y="4051300"/>
            <a:ext cx="0" cy="47625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1" name="Connettore 1 130"/>
          <p:cNvCxnSpPr/>
          <p:nvPr>
            <p:custDataLst>
              <p:tags r:id="rId7"/>
            </p:custDataLst>
          </p:nvPr>
        </p:nvCxnSpPr>
        <p:spPr bwMode="auto">
          <a:xfrm flipV="1">
            <a:off x="1276350" y="4413250"/>
            <a:ext cx="0" cy="47625"/>
          </a:xfrm>
          <a:prstGeom prst="line">
            <a:avLst/>
          </a:prstGeom>
          <a:solidFill>
            <a:schemeClr val="bg1"/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7" name="Segnaposto testo 213"/>
          <p:cNvSpPr>
            <a:spLocks noGrp="1"/>
          </p:cNvSpPr>
          <p:nvPr>
            <p:custDataLst>
              <p:tags r:id="rId8"/>
            </p:custDataLst>
          </p:nvPr>
        </p:nvSpPr>
        <p:spPr bwMode="gray">
          <a:xfrm>
            <a:off x="1714500" y="3524250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A4D6827-754D-4412-BEC7-598360C3D913}" type="datetime'''''''''''''''''9,''''''''''''''''''''9'''''">
              <a:rPr lang="en-US" sz="1200"/>
              <a:pPr/>
              <a:t>9,9</a:t>
            </a:fld>
            <a:endParaRPr lang="it-IT" sz="1200" dirty="0">
              <a:sym typeface="+mn-lt"/>
            </a:endParaRPr>
          </a:p>
        </p:txBody>
      </p:sp>
      <p:sp>
        <p:nvSpPr>
          <p:cNvPr id="120" name="Segnaposto testo 228"/>
          <p:cNvSpPr>
            <a:spLocks noGrp="1"/>
          </p:cNvSpPr>
          <p:nvPr>
            <p:custDataLst>
              <p:tags r:id="rId9"/>
            </p:custDataLst>
          </p:nvPr>
        </p:nvSpPr>
        <p:spPr bwMode="gray">
          <a:xfrm>
            <a:off x="1173163" y="3157538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491499D-8488-492F-8FF9-C7B7EB5A8D03}" type="datetime'''6'''''''''''''''''''''''''''''''''''''',''''9''''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6,9</a:t>
            </a:fld>
            <a:endParaRPr lang="it-IT" sz="1200" dirty="0">
              <a:sym typeface="+mn-lt"/>
            </a:endParaRPr>
          </a:p>
        </p:txBody>
      </p:sp>
      <p:sp>
        <p:nvSpPr>
          <p:cNvPr id="126" name="Segnaposto testo 234"/>
          <p:cNvSpPr>
            <a:spLocks noGrp="1"/>
          </p:cNvSpPr>
          <p:nvPr>
            <p:custDataLst>
              <p:tags r:id="rId10"/>
            </p:custDataLst>
          </p:nvPr>
        </p:nvSpPr>
        <p:spPr bwMode="gray">
          <a:xfrm>
            <a:off x="1049338" y="4248150"/>
            <a:ext cx="255588" cy="182563"/>
          </a:xfrm>
          <a:prstGeom prst="rect">
            <a:avLst/>
          </a:prstGeom>
          <a:solidFill>
            <a:schemeClr val="accent2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86C4AAA3-1EB3-401A-9D18-BC3241B3A903}" type="datetime'''''''''2'''',''''''''''''3''''''''''''''''''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2,3</a:t>
            </a:fld>
            <a:endParaRPr lang="it-IT" sz="1200" dirty="0">
              <a:sym typeface="+mn-lt"/>
            </a:endParaRPr>
          </a:p>
        </p:txBody>
      </p:sp>
      <p:sp useBgFill="1">
        <p:nvSpPr>
          <p:cNvPr id="113" name="Segnaposto testo 221"/>
          <p:cNvSpPr>
            <a:spLocks noGrp="1"/>
          </p:cNvSpPr>
          <p:nvPr>
            <p:custDataLst>
              <p:tags r:id="rId11"/>
            </p:custDataLst>
          </p:nvPr>
        </p:nvSpPr>
        <p:spPr bwMode="gray">
          <a:xfrm>
            <a:off x="1149350" y="4460875"/>
            <a:ext cx="255588" cy="182563"/>
          </a:xfrm>
          <a:prstGeom prst="rect">
            <a:avLst/>
          </a:prstGeom>
        </p:spPr>
        <p:txBody>
          <a:bodyPr wrap="none" lIns="22225" tIns="0" rIns="22225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E356354-AC3D-4627-A708-AB20F65D201F}" type="datetime'''''''''''''''''1'''',''''''''''''''''''''''''''''''5'''''">
              <a:rPr lang="en-US" sz="1200"/>
              <a:pPr algn="ctr">
                <a:lnSpc>
                  <a:spcPct val="100000"/>
                </a:lnSpc>
              </a:pPr>
              <a:t>1,5</a:t>
            </a:fld>
            <a:endParaRPr lang="it-IT" sz="1200" dirty="0">
              <a:sym typeface="+mn-lt"/>
            </a:endParaRPr>
          </a:p>
        </p:txBody>
      </p:sp>
      <p:sp>
        <p:nvSpPr>
          <p:cNvPr id="111" name="Segnaposto testo 220"/>
          <p:cNvSpPr>
            <a:spLocks noGrp="1"/>
          </p:cNvSpPr>
          <p:nvPr>
            <p:custDataLst>
              <p:tags r:id="rId12"/>
            </p:custDataLst>
          </p:nvPr>
        </p:nvSpPr>
        <p:spPr bwMode="gray">
          <a:xfrm>
            <a:off x="1139825" y="4822825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txBody>
          <a:bodyPr wrap="none" lIns="22225" tIns="0" rIns="22225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D0E85D67-7757-487F-92DC-47CAE3DCC1B9}" type="datetime'''''''''''''''''''''''''''''''''1'',''''''''1'''''''''''''''''">
              <a:rPr lang="en-US" sz="1200"/>
              <a:pPr/>
              <a:t>1,1</a:t>
            </a:fld>
            <a:endParaRPr lang="it-IT" sz="1200" dirty="0">
              <a:sym typeface="+mn-lt"/>
            </a:endParaRPr>
          </a:p>
        </p:txBody>
      </p:sp>
      <p:sp>
        <p:nvSpPr>
          <p:cNvPr id="127" name="Segnaposto testo 235"/>
          <p:cNvSpPr>
            <a:spLocks noGrp="1"/>
          </p:cNvSpPr>
          <p:nvPr>
            <p:custDataLst>
              <p:tags r:id="rId13"/>
            </p:custDataLst>
          </p:nvPr>
        </p:nvSpPr>
        <p:spPr bwMode="gray">
          <a:xfrm>
            <a:off x="1073150" y="4610100"/>
            <a:ext cx="255588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C745D420-D39D-41F9-94E7-279A7C94D42C}" type="datetime'''''1'''''''',''''''''''''''''''''''''''''''''''0'''''''''''''">
              <a:rPr lang="en-US" sz="1200">
                <a:solidFill>
                  <a:schemeClr val="bg1"/>
                </a:solidFill>
                <a:sym typeface="+mn-lt"/>
              </a:rPr>
              <a:pPr algn="ctr">
                <a:lnSpc>
                  <a:spcPct val="100000"/>
                </a:lnSpc>
              </a:pPr>
              <a:t>1,0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81" name="Segnaposto testo 199"/>
          <p:cNvSpPr>
            <a:spLocks noGrp="1"/>
          </p:cNvSpPr>
          <p:nvPr>
            <p:custDataLst>
              <p:tags r:id="rId14"/>
            </p:custDataLst>
          </p:nvPr>
        </p:nvSpPr>
        <p:spPr bwMode="auto">
          <a:xfrm>
            <a:off x="319088" y="2428875"/>
            <a:ext cx="5905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B2A553C-998C-4AD6-81DA-FE1C4F5F0AB0}" type="datetime'F''''a''c''''''e''''''''''''''''''''''''''''''''b''oo''''k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Facebook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2" name="Segnaposto testo 200"/>
          <p:cNvSpPr>
            <a:spLocks noGrp="1"/>
          </p:cNvSpPr>
          <p:nvPr>
            <p:custDataLst>
              <p:tags r:id="rId15"/>
            </p:custDataLst>
          </p:nvPr>
        </p:nvSpPr>
        <p:spPr bwMode="auto">
          <a:xfrm>
            <a:off x="396875" y="2790825"/>
            <a:ext cx="5127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3341F9A-C8E3-428B-B03D-90A245CFE133}" type="datetime'''''''''''L''''''''''''''''''''inke''''d''''''i''''n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Linkedin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0" name="Segnaposto testo 198"/>
          <p:cNvSpPr>
            <a:spLocks noGrp="1"/>
          </p:cNvSpPr>
          <p:nvPr>
            <p:custDataLst>
              <p:tags r:id="rId16"/>
            </p:custDataLst>
          </p:nvPr>
        </p:nvSpPr>
        <p:spPr bwMode="auto">
          <a:xfrm>
            <a:off x="280988" y="2066925"/>
            <a:ext cx="62865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6D6262C8-640B-437B-9203-1CB3B4485D9C}" type="datetime'W''''''''''''''''''h''a''''t''''''''s''''a''''''pp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Whatsapp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1" name="Segnaposto testo 208"/>
          <p:cNvSpPr>
            <a:spLocks noGrp="1"/>
          </p:cNvSpPr>
          <p:nvPr>
            <p:custDataLst>
              <p:tags r:id="rId17"/>
            </p:custDataLst>
          </p:nvPr>
        </p:nvSpPr>
        <p:spPr bwMode="auto">
          <a:xfrm>
            <a:off x="139700" y="3432175"/>
            <a:ext cx="76993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FD4CDD0C-F453-46A6-AB84-69E90DDFF91F}" type="datetime'Bl''''o''g'''','' foru''m''&#10; s''''''pe''''''cial''i''zzat''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Blog, forum
 specializzati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2" name="Segnaposto testo 209"/>
          <p:cNvSpPr>
            <a:spLocks noGrp="1"/>
          </p:cNvSpPr>
          <p:nvPr>
            <p:custDataLst>
              <p:tags r:id="rId18"/>
            </p:custDataLst>
          </p:nvPr>
        </p:nvSpPr>
        <p:spPr bwMode="auto">
          <a:xfrm>
            <a:off x="400050" y="3886200"/>
            <a:ext cx="509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5A2F8FE5-23DF-4163-A975-146502E72217}" type="datetime'''''''''''''''''''''''''''You''''''''''''''''''tu''be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Youtube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0" name="Segnaposto testo 207"/>
          <p:cNvSpPr>
            <a:spLocks noGrp="1"/>
          </p:cNvSpPr>
          <p:nvPr>
            <p:custDataLst>
              <p:tags r:id="rId19"/>
            </p:custDataLst>
          </p:nvPr>
        </p:nvSpPr>
        <p:spPr bwMode="auto">
          <a:xfrm>
            <a:off x="87313" y="3065463"/>
            <a:ext cx="822325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399055E3-B0E6-4F1C-9A43-9DEC65BDF792}" type="datetime'''Al''t''''''ri'' gr''up''''pi&#10;'' p''ro''fessiona''li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Altri gruppi
 professionali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3" name="Segnaposto testo 210"/>
          <p:cNvSpPr>
            <a:spLocks noGrp="1"/>
          </p:cNvSpPr>
          <p:nvPr>
            <p:custDataLst>
              <p:tags r:id="rId20"/>
            </p:custDataLst>
          </p:nvPr>
        </p:nvSpPr>
        <p:spPr bwMode="auto">
          <a:xfrm>
            <a:off x="469900" y="4248150"/>
            <a:ext cx="43973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AC756926-A894-4171-8F7F-71112744C95B}" type="datetime'''T''''''''''''w''''''''''it''''''''t''e''''''''''''''r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Twitter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4" name="Segnaposto testo 211"/>
          <p:cNvSpPr>
            <a:spLocks noGrp="1"/>
          </p:cNvSpPr>
          <p:nvPr>
            <p:custDataLst>
              <p:tags r:id="rId21"/>
            </p:custDataLst>
          </p:nvPr>
        </p:nvSpPr>
        <p:spPr bwMode="auto">
          <a:xfrm>
            <a:off x="295275" y="4610100"/>
            <a:ext cx="61436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A477B8CC-CC34-4EE0-9C56-AC2DB92868B9}" type="datetime'''''''''In''''s''''ta''''g''ra''''''''''''m''''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 algn="r">
                <a:lnSpc>
                  <a:spcPct val="100000"/>
                </a:lnSpc>
              </a:pPr>
              <a:t>Instagram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6" name="Segnaposto testo 212"/>
          <p:cNvSpPr>
            <a:spLocks noGrp="1"/>
          </p:cNvSpPr>
          <p:nvPr>
            <p:custDataLst>
              <p:tags r:id="rId22"/>
            </p:custDataLst>
          </p:nvPr>
        </p:nvSpPr>
        <p:spPr bwMode="gray">
          <a:xfrm>
            <a:off x="1714500" y="3157538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DEA73A7-6077-4AC7-836E-9E0A2297B0FB}" type="datetime'''''''''1''''''0'''''''''''',''0'''''">
              <a:rPr lang="en-US" sz="1200"/>
              <a:pPr/>
              <a:t>10,0</a:t>
            </a:fld>
            <a:endParaRPr lang="it-IT" sz="1200" dirty="0">
              <a:sym typeface="+mn-lt"/>
            </a:endParaRPr>
          </a:p>
        </p:txBody>
      </p:sp>
      <p:sp>
        <p:nvSpPr>
          <p:cNvPr id="121" name="Segnaposto testo 229"/>
          <p:cNvSpPr>
            <a:spLocks noGrp="1"/>
          </p:cNvSpPr>
          <p:nvPr>
            <p:custDataLst>
              <p:tags r:id="rId23"/>
            </p:custDataLst>
          </p:nvPr>
        </p:nvSpPr>
        <p:spPr bwMode="gray">
          <a:xfrm>
            <a:off x="1439863" y="3157538"/>
            <a:ext cx="255588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62FB4F9A-9194-4462-9CCC-ACE252FEFE3B}" type="datetime'''''''''''''3'''',1'''''''''''''''''''''''">
              <a:rPr lang="en-US" sz="1200">
                <a:solidFill>
                  <a:schemeClr val="bg1"/>
                </a:solidFill>
                <a:sym typeface="+mn-lt"/>
              </a:rPr>
              <a:pPr algn="ctr">
                <a:lnSpc>
                  <a:spcPct val="100000"/>
                </a:lnSpc>
              </a:pPr>
              <a:t>3,1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22" name="Segnaposto testo 230"/>
          <p:cNvSpPr>
            <a:spLocks noGrp="1"/>
          </p:cNvSpPr>
          <p:nvPr>
            <p:custDataLst>
              <p:tags r:id="rId24"/>
            </p:custDataLst>
          </p:nvPr>
        </p:nvSpPr>
        <p:spPr bwMode="gray">
          <a:xfrm>
            <a:off x="1168400" y="3524250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EC700A9-95F1-4AEF-B71E-1FB43017ACE2}" type="datetime'''''''''''''''''''6'''''''''''',''''''8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6,8</a:t>
            </a:fld>
            <a:endParaRPr lang="it-IT" sz="1200" dirty="0">
              <a:sym typeface="+mn-lt"/>
            </a:endParaRPr>
          </a:p>
        </p:txBody>
      </p:sp>
      <p:sp>
        <p:nvSpPr>
          <p:cNvPr id="123" name="Segnaposto testo 231"/>
          <p:cNvSpPr>
            <a:spLocks noGrp="1"/>
          </p:cNvSpPr>
          <p:nvPr>
            <p:custDataLst>
              <p:tags r:id="rId25"/>
            </p:custDataLst>
          </p:nvPr>
        </p:nvSpPr>
        <p:spPr bwMode="gray">
          <a:xfrm>
            <a:off x="1435100" y="3524250"/>
            <a:ext cx="255588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81A40F3-9F42-4B34-9C49-19F2D6705355}" type="datetime'''3'',''''''''''''''''''''''''''1'''''''''''''''''''''''''''''">
              <a:rPr lang="en-US" sz="1200">
                <a:solidFill>
                  <a:schemeClr val="bg1"/>
                </a:solidFill>
                <a:sym typeface="+mn-lt"/>
              </a:rPr>
              <a:pPr algn="ctr">
                <a:lnSpc>
                  <a:spcPct val="100000"/>
                </a:lnSpc>
              </a:pPr>
              <a:t>3,1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98" name="Segnaposto testo 214"/>
          <p:cNvSpPr>
            <a:spLocks noGrp="1"/>
          </p:cNvSpPr>
          <p:nvPr>
            <p:custDataLst>
              <p:tags r:id="rId26"/>
            </p:custDataLst>
          </p:nvPr>
        </p:nvSpPr>
        <p:spPr bwMode="gray">
          <a:xfrm>
            <a:off x="1558925" y="3886200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331F1BD-F043-441B-933D-90AED61ABCEE}" type="datetime'''''''''''''7'',8'''''''">
              <a:rPr lang="en-US" sz="1200"/>
              <a:pPr/>
              <a:t>7,8</a:t>
            </a:fld>
            <a:endParaRPr lang="it-IT" sz="1200" dirty="0">
              <a:sym typeface="+mn-lt"/>
            </a:endParaRPr>
          </a:p>
        </p:txBody>
      </p:sp>
      <p:sp>
        <p:nvSpPr>
          <p:cNvPr id="124" name="Segnaposto testo 232"/>
          <p:cNvSpPr>
            <a:spLocks noGrp="1"/>
          </p:cNvSpPr>
          <p:nvPr>
            <p:custDataLst>
              <p:tags r:id="rId27"/>
            </p:custDataLst>
          </p:nvPr>
        </p:nvSpPr>
        <p:spPr bwMode="gray">
          <a:xfrm>
            <a:off x="1144588" y="3886200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F606CB9-27EE-4E79-BF01-52B6E0F8AEB4}" type="datetime'''5'''''''''''''''''''''''''''''''''''''''''',''''''9''''''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5,9</a:t>
            </a:fld>
            <a:endParaRPr lang="it-IT" sz="1200" dirty="0">
              <a:sym typeface="+mn-lt"/>
            </a:endParaRPr>
          </a:p>
        </p:txBody>
      </p:sp>
      <p:sp>
        <p:nvSpPr>
          <p:cNvPr id="125" name="Segnaposto testo 233"/>
          <p:cNvSpPr>
            <a:spLocks noGrp="1"/>
          </p:cNvSpPr>
          <p:nvPr>
            <p:custDataLst>
              <p:tags r:id="rId28"/>
            </p:custDataLst>
          </p:nvPr>
        </p:nvSpPr>
        <p:spPr bwMode="gray">
          <a:xfrm>
            <a:off x="1354138" y="4098925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t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D96F87D-45A0-4FAE-A0D0-56044098242D}" type="datetime'''''''''''''''''''''''''''''''''''''1,''''''9''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1,9</a:t>
            </a:fld>
            <a:endParaRPr lang="it-IT" sz="1200" dirty="0">
              <a:sym typeface="+mn-lt"/>
            </a:endParaRPr>
          </a:p>
        </p:txBody>
      </p:sp>
      <p:sp>
        <p:nvSpPr>
          <p:cNvPr id="116" name="Segnaposto testo 224"/>
          <p:cNvSpPr>
            <a:spLocks noGrp="1"/>
          </p:cNvSpPr>
          <p:nvPr>
            <p:custDataLst>
              <p:tags r:id="rId29"/>
            </p:custDataLst>
          </p:nvPr>
        </p:nvSpPr>
        <p:spPr bwMode="gray">
          <a:xfrm>
            <a:off x="1287463" y="242887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FEDF8AE-4791-4F2E-B8E4-1F7C79EA917E}" type="datetime'''''''1''''''2'''''''''',''''8''''''''''''''''''''''''''''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12,8</a:t>
            </a:fld>
            <a:endParaRPr lang="it-IT" sz="1200" dirty="0">
              <a:sym typeface="+mn-lt"/>
            </a:endParaRPr>
          </a:p>
        </p:txBody>
      </p:sp>
      <p:sp>
        <p:nvSpPr>
          <p:cNvPr id="118" name="Segnaposto testo 226"/>
          <p:cNvSpPr>
            <a:spLocks noGrp="1"/>
          </p:cNvSpPr>
          <p:nvPr>
            <p:custDataLst>
              <p:tags r:id="rId30"/>
            </p:custDataLst>
          </p:nvPr>
        </p:nvSpPr>
        <p:spPr bwMode="gray">
          <a:xfrm>
            <a:off x="1216025" y="279082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2936AD8E-2E37-4817-BED3-566BD61C4BCD}" type="datetime'10'''''''''''''''''''''''''''''',''''''''''''''''''2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10,2</a:t>
            </a:fld>
            <a:endParaRPr lang="it-IT" sz="1200" dirty="0">
              <a:sym typeface="+mn-lt"/>
            </a:endParaRPr>
          </a:p>
        </p:txBody>
      </p:sp>
      <p:sp>
        <p:nvSpPr>
          <p:cNvPr id="87" name="Segnaposto testo 205"/>
          <p:cNvSpPr>
            <a:spLocks noGrp="1"/>
          </p:cNvSpPr>
          <p:nvPr>
            <p:custDataLst>
              <p:tags r:id="rId31"/>
            </p:custDataLst>
          </p:nvPr>
        </p:nvSpPr>
        <p:spPr bwMode="gray">
          <a:xfrm>
            <a:off x="2444750" y="242887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E3E69F2-C4F5-4320-A214-81873B4133BD}" type="datetime'''''''''''''''2''''''''''''4'''''',''''''''''''4'''''''''''''">
              <a:rPr lang="en-US" sz="1200"/>
              <a:pPr/>
              <a:t>24,4</a:t>
            </a:fld>
            <a:endParaRPr lang="it-IT" sz="1200" dirty="0">
              <a:sym typeface="+mn-lt"/>
            </a:endParaRPr>
          </a:p>
        </p:txBody>
      </p:sp>
      <p:sp>
        <p:nvSpPr>
          <p:cNvPr id="117" name="Segnaposto testo 225"/>
          <p:cNvSpPr>
            <a:spLocks noGrp="1"/>
          </p:cNvSpPr>
          <p:nvPr>
            <p:custDataLst>
              <p:tags r:id="rId32"/>
            </p:custDataLst>
          </p:nvPr>
        </p:nvSpPr>
        <p:spPr bwMode="gray">
          <a:xfrm>
            <a:off x="1946275" y="2428875"/>
            <a:ext cx="3286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557579AC-1D92-47CB-8DA3-FFB649FC63A5}" type="datetime'''''''''''''1''''1'''''''''''''',6'''''''''''''''''''''''''">
              <a:rPr lang="en-US" sz="1200">
                <a:solidFill>
                  <a:schemeClr val="bg1"/>
                </a:solidFill>
                <a:sym typeface="+mn-lt"/>
              </a:rPr>
              <a:pPr algn="ctr">
                <a:lnSpc>
                  <a:spcPct val="100000"/>
                </a:lnSpc>
              </a:pPr>
              <a:t>11,6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19" name="Segnaposto testo 227"/>
          <p:cNvSpPr>
            <a:spLocks noGrp="1"/>
          </p:cNvSpPr>
          <p:nvPr>
            <p:custDataLst>
              <p:tags r:id="rId33"/>
            </p:custDataLst>
          </p:nvPr>
        </p:nvSpPr>
        <p:spPr bwMode="gray">
          <a:xfrm>
            <a:off x="1625600" y="2790825"/>
            <a:ext cx="255588" cy="182563"/>
          </a:xfrm>
          <a:prstGeom prst="rect">
            <a:avLst/>
          </a:prstGeom>
          <a:solidFill>
            <a:schemeClr val="accent1"/>
          </a:solidFill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3FB41D5-7ECE-4692-A392-3A2BBB8FB87D}" type="datetime'''''''''''''''''3,''''''''''''''''''''''''''''''''4'''''''''">
              <a:rPr lang="en-US" sz="1200">
                <a:solidFill>
                  <a:schemeClr val="bg1"/>
                </a:solidFill>
                <a:sym typeface="+mn-lt"/>
              </a:rPr>
              <a:pPr algn="ctr">
                <a:lnSpc>
                  <a:spcPct val="100000"/>
                </a:lnSpc>
              </a:pPr>
              <a:t>3,4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86" name="Segnaposto testo 204"/>
          <p:cNvSpPr>
            <a:spLocks noGrp="1"/>
          </p:cNvSpPr>
          <p:nvPr>
            <p:custDataLst>
              <p:tags r:id="rId34"/>
            </p:custDataLst>
          </p:nvPr>
        </p:nvSpPr>
        <p:spPr bwMode="gray">
          <a:xfrm>
            <a:off x="3844925" y="206692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CBA4324-EBD7-4CA7-9986-BBCCD84F423A}" type="datetime'''''''''''''''''''''''''''''''5''''''''0'''''',''''''4'''''''">
              <a:rPr lang="en-US" sz="1200"/>
              <a:pPr/>
              <a:t>50,4</a:t>
            </a:fld>
            <a:endParaRPr lang="it-IT" sz="1200" dirty="0">
              <a:sym typeface="+mn-lt"/>
            </a:endParaRPr>
          </a:p>
        </p:txBody>
      </p:sp>
      <p:sp>
        <p:nvSpPr>
          <p:cNvPr id="115" name="Segnaposto testo 223"/>
          <p:cNvSpPr>
            <a:spLocks noGrp="1"/>
          </p:cNvSpPr>
          <p:nvPr>
            <p:custDataLst>
              <p:tags r:id="rId35"/>
            </p:custDataLst>
          </p:nvPr>
        </p:nvSpPr>
        <p:spPr bwMode="gray">
          <a:xfrm>
            <a:off x="2892425" y="206692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405A87C9-01E7-460E-B13E-54BD89D8AEDF}" type="datetime'''''''''''''2''''''8,''''''''''''''2'''''''">
              <a:rPr lang="en-US" sz="1200">
                <a:solidFill>
                  <a:schemeClr val="bg1"/>
                </a:solidFill>
                <a:sym typeface="+mn-lt"/>
              </a:rPr>
              <a:pPr algn="ctr">
                <a:lnSpc>
                  <a:spcPct val="100000"/>
                </a:lnSpc>
              </a:pPr>
              <a:t>28,2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88" name="Segnaposto testo 206"/>
          <p:cNvSpPr>
            <a:spLocks noGrp="1"/>
          </p:cNvSpPr>
          <p:nvPr>
            <p:custDataLst>
              <p:tags r:id="rId36"/>
            </p:custDataLst>
          </p:nvPr>
        </p:nvSpPr>
        <p:spPr bwMode="gray">
          <a:xfrm>
            <a:off x="1900238" y="279082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8861DB47-DB2E-424D-8CB0-93080604F136}" type="datetime'''''''1''''''''''''''3'''''''''''''''''''''''',''''6'''''''''">
              <a:rPr lang="en-US" sz="1200"/>
              <a:pPr/>
              <a:t>13,6</a:t>
            </a:fld>
            <a:endParaRPr lang="it-IT" sz="1200" dirty="0">
              <a:sym typeface="+mn-lt"/>
            </a:endParaRPr>
          </a:p>
        </p:txBody>
      </p:sp>
      <p:sp>
        <p:nvSpPr>
          <p:cNvPr id="114" name="Segnaposto testo 222"/>
          <p:cNvSpPr>
            <a:spLocks noGrp="1"/>
          </p:cNvSpPr>
          <p:nvPr>
            <p:custDataLst>
              <p:tags r:id="rId37"/>
            </p:custDataLst>
          </p:nvPr>
        </p:nvSpPr>
        <p:spPr bwMode="gray">
          <a:xfrm>
            <a:off x="1539875" y="206692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3A3E2883-EDC2-46D8-ACE6-C05D2E6DCDB7}" type="datetime'2''''''''''''''''''''2'''''',''''''2'''''''''''''">
              <a:rPr lang="en-US" sz="1200">
                <a:sym typeface="+mn-lt"/>
              </a:rPr>
              <a:pPr algn="ctr">
                <a:lnSpc>
                  <a:spcPct val="100000"/>
                </a:lnSpc>
              </a:pPr>
              <a:t>22,2</a:t>
            </a:fld>
            <a:endParaRPr lang="it-IT" sz="1200" dirty="0">
              <a:sym typeface="+mn-lt"/>
            </a:endParaRPr>
          </a:p>
        </p:txBody>
      </p:sp>
      <p:sp>
        <p:nvSpPr>
          <p:cNvPr id="108" name="Rettangolo 107"/>
          <p:cNvSpPr/>
          <p:nvPr>
            <p:custDataLst>
              <p:tags r:id="rId38"/>
            </p:custDataLst>
          </p:nvPr>
        </p:nvSpPr>
        <p:spPr bwMode="auto">
          <a:xfrm>
            <a:off x="2181225" y="4649788"/>
            <a:ext cx="214313" cy="160338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09" name="Rettangolo 108"/>
          <p:cNvSpPr/>
          <p:nvPr>
            <p:custDataLst>
              <p:tags r:id="rId39"/>
            </p:custDataLst>
          </p:nvPr>
        </p:nvSpPr>
        <p:spPr bwMode="auto">
          <a:xfrm>
            <a:off x="3259138" y="4649788"/>
            <a:ext cx="214313" cy="16033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85" name="Segnaposto testo 203"/>
          <p:cNvSpPr>
            <a:spLocks noGrp="1"/>
          </p:cNvSpPr>
          <p:nvPr>
            <p:custDataLst>
              <p:tags r:id="rId40"/>
            </p:custDataLst>
          </p:nvPr>
        </p:nvSpPr>
        <p:spPr bwMode="auto">
          <a:xfrm>
            <a:off x="2446338" y="4645025"/>
            <a:ext cx="7112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79E66104-34A5-40A4-9FF7-22018AF4E5ED}" type="datetime'A''''''''b''''''''''''''ba''st''''''an''''''z''''a''''''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>
                <a:lnSpc>
                  <a:spcPct val="100000"/>
                </a:lnSpc>
              </a:pPr>
              <a:t>Abbastanza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4" name="Segnaposto testo 202"/>
          <p:cNvSpPr>
            <a:spLocks noGrp="1"/>
          </p:cNvSpPr>
          <p:nvPr>
            <p:custDataLst>
              <p:tags r:id="rId41"/>
            </p:custDataLst>
          </p:nvPr>
        </p:nvSpPr>
        <p:spPr bwMode="auto">
          <a:xfrm>
            <a:off x="3524250" y="4645025"/>
            <a:ext cx="7223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BC09DECE-E3FE-4FD5-9D4A-B5630FD4A335}" type="datetime'''''Og''n''''''''i'''' ''''g''''ior''''''''''''n''''''o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Ogni giorno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aphicFrame>
        <p:nvGraphicFramePr>
          <p:cNvPr id="133" name="Tabella 1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433625"/>
              </p:ext>
            </p:extLst>
          </p:nvPr>
        </p:nvGraphicFramePr>
        <p:xfrm>
          <a:off x="4282932" y="2047875"/>
          <a:ext cx="489778" cy="277971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89778"/>
              </a:tblGrid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22.9</a:t>
                      </a:r>
                    </a:p>
                  </a:txBody>
                  <a:tcPr marL="0" marR="0" marT="0" marB="0" anchor="ctr"/>
                </a:tc>
              </a:tr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46.9</a:t>
                      </a:r>
                    </a:p>
                  </a:txBody>
                  <a:tcPr marL="0" marR="0" marT="0" marB="0" anchor="ctr"/>
                </a:tc>
              </a:tr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53.9</a:t>
                      </a:r>
                    </a:p>
                  </a:txBody>
                  <a:tcPr marL="0" marR="0" marT="0" marB="0" anchor="ctr"/>
                </a:tc>
              </a:tr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64.3</a:t>
                      </a:r>
                    </a:p>
                  </a:txBody>
                  <a:tcPr marL="0" marR="0" marT="0" marB="0" anchor="ctr"/>
                </a:tc>
              </a:tr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68.0</a:t>
                      </a:r>
                      <a:endParaRPr lang="it-IT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</a:tr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72.9</a:t>
                      </a:r>
                    </a:p>
                  </a:txBody>
                  <a:tcPr marL="0" marR="0" marT="0" marB="0" anchor="ctr"/>
                </a:tc>
              </a:tr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78.3</a:t>
                      </a:r>
                    </a:p>
                  </a:txBody>
                  <a:tcPr marL="0" marR="0" marT="0" marB="0" anchor="ctr"/>
                </a:tc>
              </a:tr>
              <a:tr h="347464">
                <a:tc>
                  <a:txBody>
                    <a:bodyPr/>
                    <a:lstStyle/>
                    <a:p>
                      <a:pPr algn="ctr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83.5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34" name="CasellaDiTesto 133"/>
          <p:cNvSpPr txBox="1"/>
          <p:nvPr/>
        </p:nvSpPr>
        <p:spPr>
          <a:xfrm>
            <a:off x="4077763" y="1552575"/>
            <a:ext cx="871138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it-IT" sz="1400" b="1" dirty="0" smtClean="0"/>
              <a:t>% non iscritto</a:t>
            </a:r>
          </a:p>
        </p:txBody>
      </p:sp>
      <p:graphicFrame>
        <p:nvGraphicFramePr>
          <p:cNvPr id="135" name="Oggetto 134"/>
          <p:cNvGraphicFramePr>
            <a:graphicFrameLocks/>
          </p:cNvGraphicFramePr>
          <p:nvPr>
            <p:custDataLst>
              <p:tags r:id="rId42"/>
            </p:custDataLst>
            <p:extLst>
              <p:ext uri="{D42A27DB-BD31-4B8C-83A1-F6EECF244321}">
                <p14:modId xmlns:p14="http://schemas.microsoft.com/office/powerpoint/2010/main" val="2385398148"/>
              </p:ext>
            </p:extLst>
          </p:nvPr>
        </p:nvGraphicFramePr>
        <p:xfrm>
          <a:off x="6553199" y="1943099"/>
          <a:ext cx="3095682" cy="29814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0818" name="Chart" r:id="rId73" imgW="3095682" imgH="2981416" progId="MSGraph.Chart.8">
                  <p:embed followColorScheme="full"/>
                </p:oleObj>
              </mc:Choice>
              <mc:Fallback>
                <p:oleObj name="Chart" r:id="rId73" imgW="3095682" imgH="2981416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4"/>
                      <a:stretch>
                        <a:fillRect/>
                      </a:stretch>
                    </p:blipFill>
                    <p:spPr>
                      <a:xfrm>
                        <a:off x="6553199" y="1943099"/>
                        <a:ext cx="3095682" cy="29814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" name="Segnaposto testo 206"/>
          <p:cNvSpPr>
            <a:spLocks noGrp="1"/>
          </p:cNvSpPr>
          <p:nvPr>
            <p:custDataLst>
              <p:tags r:id="rId43"/>
            </p:custDataLst>
          </p:nvPr>
        </p:nvSpPr>
        <p:spPr bwMode="gray">
          <a:xfrm>
            <a:off x="8740775" y="3338513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5E0EFE99-7B66-45E5-8AE4-197E61F90180}" type="datetime'''''''''''''2''''''''''''''''''''''''4,''''''5'''''''''''''''">
              <a:rPr lang="en-US" sz="1200"/>
              <a:pPr/>
              <a:t>24,5</a:t>
            </a:fld>
            <a:endParaRPr lang="it-IT" sz="1200" dirty="0">
              <a:sym typeface="+mn-lt"/>
            </a:endParaRPr>
          </a:p>
        </p:txBody>
      </p:sp>
      <p:sp>
        <p:nvSpPr>
          <p:cNvPr id="145" name="Segnaposto testo 200"/>
          <p:cNvSpPr>
            <a:spLocks noGrp="1"/>
          </p:cNvSpPr>
          <p:nvPr>
            <p:custDataLst>
              <p:tags r:id="rId44"/>
            </p:custDataLst>
          </p:nvPr>
        </p:nvSpPr>
        <p:spPr bwMode="auto">
          <a:xfrm>
            <a:off x="4803775" y="3246438"/>
            <a:ext cx="1762125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928532EF-5B3C-4D2B-9F97-DB9D805C18FA}" type="datetime'Prom''uovere ''la propria&#10;'' reputazione/perso''''''nal brand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Promuovere la propria
 reputazione/personal brand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1" name="Segnaposto testo 226"/>
          <p:cNvSpPr>
            <a:spLocks noGrp="1"/>
          </p:cNvSpPr>
          <p:nvPr>
            <p:custDataLst>
              <p:tags r:id="rId45"/>
            </p:custDataLst>
          </p:nvPr>
        </p:nvSpPr>
        <p:spPr bwMode="gray">
          <a:xfrm>
            <a:off x="7235825" y="3338513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80B98D2-8B4F-4594-BA85-936AD7CDF640}" type="datetime'''''''''''''''''1''''''''7'''''',''''''''''''4'''">
              <a:rPr lang="en-US" sz="1200"/>
              <a:pPr/>
              <a:t>17,4</a:t>
            </a:fld>
            <a:endParaRPr lang="it-IT" sz="1200" dirty="0">
              <a:sym typeface="+mn-lt"/>
            </a:endParaRPr>
          </a:p>
        </p:txBody>
      </p:sp>
      <p:sp>
        <p:nvSpPr>
          <p:cNvPr id="166" name="Segnaposto testo 223"/>
          <p:cNvSpPr>
            <a:spLocks noGrp="1"/>
          </p:cNvSpPr>
          <p:nvPr>
            <p:custDataLst>
              <p:tags r:id="rId46"/>
            </p:custDataLst>
          </p:nvPr>
        </p:nvSpPr>
        <p:spPr bwMode="gray">
          <a:xfrm>
            <a:off x="8899525" y="2224088"/>
            <a:ext cx="3286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3E7C4F3-8360-46B6-8520-C0697F9230E2}" type="datetime'''1''''''''''''''''''''''''''1'''''''',''''''''''6'">
              <a:rPr lang="en-US" sz="1200">
                <a:solidFill>
                  <a:schemeClr val="bg1"/>
                </a:solidFill>
              </a:rPr>
              <a:pPr/>
              <a:t>11,6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65" name="Segnaposto testo 204"/>
          <p:cNvSpPr>
            <a:spLocks noGrp="1"/>
          </p:cNvSpPr>
          <p:nvPr>
            <p:custDataLst>
              <p:tags r:id="rId47"/>
            </p:custDataLst>
          </p:nvPr>
        </p:nvSpPr>
        <p:spPr bwMode="gray">
          <a:xfrm>
            <a:off x="9569450" y="2224088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39CEE2E-7A25-41DA-9DF6-F015BF52AEB4}" type="datetime'''''''''''''''''''''''''''''''3''4'',''''''4'''''''''''''''''">
              <a:rPr lang="en-US" sz="1200"/>
              <a:pPr/>
              <a:t>34,4</a:t>
            </a:fld>
            <a:endParaRPr lang="it-IT" sz="1200" dirty="0">
              <a:sym typeface="+mn-lt"/>
            </a:endParaRPr>
          </a:p>
        </p:txBody>
      </p:sp>
      <p:sp>
        <p:nvSpPr>
          <p:cNvPr id="168" name="Segnaposto testo 222"/>
          <p:cNvSpPr>
            <a:spLocks noGrp="1"/>
          </p:cNvSpPr>
          <p:nvPr>
            <p:custDataLst>
              <p:tags r:id="rId48"/>
            </p:custDataLst>
          </p:nvPr>
        </p:nvSpPr>
        <p:spPr bwMode="gray">
          <a:xfrm>
            <a:off x="7464425" y="2224088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E46FA6F5-E4A5-4470-9E83-ABA108101FF4}" type="datetime'''''''2''''''''''2'',''''''''''''''''''''''''''9'''''">
              <a:rPr lang="en-US" sz="1200"/>
              <a:pPr/>
              <a:t>22,9</a:t>
            </a:fld>
            <a:endParaRPr lang="it-IT" sz="1200" dirty="0">
              <a:sym typeface="+mn-lt"/>
            </a:endParaRPr>
          </a:p>
        </p:txBody>
      </p:sp>
      <p:sp>
        <p:nvSpPr>
          <p:cNvPr id="160" name="Segnaposto testo 224"/>
          <p:cNvSpPr>
            <a:spLocks noGrp="1"/>
          </p:cNvSpPr>
          <p:nvPr>
            <p:custDataLst>
              <p:tags r:id="rId49"/>
            </p:custDataLst>
          </p:nvPr>
        </p:nvSpPr>
        <p:spPr bwMode="gray">
          <a:xfrm>
            <a:off x="7421563" y="2781300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F0B14321-033D-4EBA-9335-54EA73A34013}" type="datetime'''''''''''''''2''''''''1'',''''''''''''''''''''''8'''''''''''">
              <a:rPr lang="en-US" sz="1200"/>
              <a:pPr/>
              <a:t>21,8</a:t>
            </a:fld>
            <a:endParaRPr lang="it-IT" sz="1200" dirty="0">
              <a:sym typeface="+mn-lt"/>
            </a:endParaRPr>
          </a:p>
        </p:txBody>
      </p:sp>
      <p:sp>
        <p:nvSpPr>
          <p:cNvPr id="163" name="Segnaposto testo 225"/>
          <p:cNvSpPr>
            <a:spLocks noGrp="1"/>
          </p:cNvSpPr>
          <p:nvPr>
            <p:custDataLst>
              <p:tags r:id="rId50"/>
            </p:custDataLst>
          </p:nvPr>
        </p:nvSpPr>
        <p:spPr bwMode="gray">
          <a:xfrm>
            <a:off x="8655050" y="2781300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82667972-9D8B-4F52-846F-38454E761CC3}" type="datetime'''''''''''6'''''''''''''''''''''''''''''',9'''''''">
              <a:rPr lang="en-US" sz="1200">
                <a:solidFill>
                  <a:schemeClr val="bg1"/>
                </a:solidFill>
              </a:rPr>
              <a:pPr/>
              <a:t>6,9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46" name="Segnaposto testo 198"/>
          <p:cNvSpPr>
            <a:spLocks noGrp="1"/>
          </p:cNvSpPr>
          <p:nvPr>
            <p:custDataLst>
              <p:tags r:id="rId51"/>
            </p:custDataLst>
          </p:nvPr>
        </p:nvSpPr>
        <p:spPr bwMode="auto">
          <a:xfrm>
            <a:off x="5465763" y="2132013"/>
            <a:ext cx="110013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78F9D74E-FE00-48B9-837A-92FE21662549}" type="datetime'Forni''''''re'' ''assi''''''stenza''&#10; ai'''' ''''clienti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Fornire assistenza
 ai clienti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2" name="Segnaposto testo 205"/>
          <p:cNvSpPr>
            <a:spLocks noGrp="1"/>
          </p:cNvSpPr>
          <p:nvPr>
            <p:custDataLst>
              <p:tags r:id="rId52"/>
            </p:custDataLst>
          </p:nvPr>
        </p:nvSpPr>
        <p:spPr bwMode="gray">
          <a:xfrm>
            <a:off x="9093200" y="2781300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4DA8A1D1-03F1-43CC-AB3B-E2BF3F72AD81}" type="datetime'''''''''''''''2''''''''8'',7'''''''''''''''''''''''''''''''">
              <a:rPr lang="en-US" sz="1200"/>
              <a:pPr/>
              <a:t>28,7</a:t>
            </a:fld>
            <a:endParaRPr lang="it-IT" sz="1200" dirty="0">
              <a:sym typeface="+mn-lt"/>
            </a:endParaRPr>
          </a:p>
        </p:txBody>
      </p:sp>
      <p:sp>
        <p:nvSpPr>
          <p:cNvPr id="144" name="Segnaposto testo 199"/>
          <p:cNvSpPr>
            <a:spLocks noGrp="1"/>
          </p:cNvSpPr>
          <p:nvPr>
            <p:custDataLst>
              <p:tags r:id="rId53"/>
            </p:custDataLst>
          </p:nvPr>
        </p:nvSpPr>
        <p:spPr bwMode="auto">
          <a:xfrm>
            <a:off x="5116513" y="2689225"/>
            <a:ext cx="144938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16659195-0332-4D00-B06C-AE56B354E2A2}" type="datetime'''Inform''are'' su ''temat''i''c''he&#10; as''si''curat''''ive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Informare su tematiche
 assicurative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64" name="Segnaposto testo 227"/>
          <p:cNvSpPr>
            <a:spLocks noGrp="1"/>
          </p:cNvSpPr>
          <p:nvPr>
            <p:custDataLst>
              <p:tags r:id="rId54"/>
            </p:custDataLst>
          </p:nvPr>
        </p:nvSpPr>
        <p:spPr bwMode="gray">
          <a:xfrm>
            <a:off x="8293100" y="3338513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51881766-A3A5-4617-B3CA-EF7045B4EC32}" type="datetime'''''''''''''''7'''''''''''',''''''''''''1'''''''''''''''">
              <a:rPr lang="en-US" sz="1200">
                <a:solidFill>
                  <a:schemeClr val="bg1"/>
                </a:solidFill>
              </a:rPr>
              <a:pPr/>
              <a:t>7,1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39" name="Segnaposto testo 228"/>
          <p:cNvSpPr>
            <a:spLocks noGrp="1"/>
          </p:cNvSpPr>
          <p:nvPr>
            <p:custDataLst>
              <p:tags r:id="rId55"/>
            </p:custDataLst>
          </p:nvPr>
        </p:nvSpPr>
        <p:spPr bwMode="gray">
          <a:xfrm>
            <a:off x="7345363" y="389572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9438594F-AA9B-4194-AAE7-ACAE458A69C6}" type="datetime'20'''''',''''''''''''''0'''''''''''''''''''''''''">
              <a:rPr lang="en-US" sz="1200"/>
              <a:pPr/>
              <a:t>20,0</a:t>
            </a:fld>
            <a:endParaRPr lang="it-IT" sz="1200" dirty="0">
              <a:sym typeface="+mn-lt"/>
            </a:endParaRPr>
          </a:p>
        </p:txBody>
      </p:sp>
      <p:sp>
        <p:nvSpPr>
          <p:cNvPr id="152" name="Segnaposto testo 212"/>
          <p:cNvSpPr>
            <a:spLocks noGrp="1"/>
          </p:cNvSpPr>
          <p:nvPr>
            <p:custDataLst>
              <p:tags r:id="rId56"/>
            </p:custDataLst>
          </p:nvPr>
        </p:nvSpPr>
        <p:spPr bwMode="gray">
          <a:xfrm>
            <a:off x="8740775" y="3895725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33B06E4C-579E-4CF8-923D-35773EB206EF}" type="datetime'''''''''''''''2''4'',''''''4'''''''''''''''">
              <a:rPr lang="en-US" sz="1200"/>
              <a:pPr/>
              <a:t>24,4</a:t>
            </a:fld>
            <a:endParaRPr lang="it-IT" sz="1200" dirty="0">
              <a:sym typeface="+mn-lt"/>
            </a:endParaRPr>
          </a:p>
        </p:txBody>
      </p:sp>
      <p:sp>
        <p:nvSpPr>
          <p:cNvPr id="149" name="Segnaposto testo 207"/>
          <p:cNvSpPr>
            <a:spLocks noGrp="1"/>
          </p:cNvSpPr>
          <p:nvPr>
            <p:custDataLst>
              <p:tags r:id="rId57"/>
            </p:custDataLst>
          </p:nvPr>
        </p:nvSpPr>
        <p:spPr bwMode="auto">
          <a:xfrm>
            <a:off x="5205413" y="3803650"/>
            <a:ext cx="136048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561A20CD-1525-437D-BC9D-A9295A3674A0}" type="datetime'''Promuover''e pr''''odo''tti/''&#10;camp''''agne'' di vendit''a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Promuovere prodotti/
campagne di vendita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6" name="Segnaposto testo 231"/>
          <p:cNvSpPr>
            <a:spLocks noGrp="1"/>
          </p:cNvSpPr>
          <p:nvPr>
            <p:custDataLst>
              <p:tags r:id="rId58"/>
            </p:custDataLst>
          </p:nvPr>
        </p:nvSpPr>
        <p:spPr bwMode="gray">
          <a:xfrm>
            <a:off x="7969250" y="4452938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ED9CEE64-1176-412A-B03A-AC92FD287E8A}" type="datetime'''''''''''''3'''''''''',9'''''''''''''''''''''">
              <a:rPr lang="en-US" sz="1200">
                <a:solidFill>
                  <a:schemeClr val="bg1"/>
                </a:solidFill>
              </a:rPr>
              <a:pPr/>
              <a:t>3,9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55" name="Segnaposto testo 230"/>
          <p:cNvSpPr>
            <a:spLocks noGrp="1"/>
          </p:cNvSpPr>
          <p:nvPr>
            <p:custDataLst>
              <p:tags r:id="rId59"/>
            </p:custDataLst>
          </p:nvPr>
        </p:nvSpPr>
        <p:spPr bwMode="gray">
          <a:xfrm>
            <a:off x="7140575" y="4452938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A3178FA6-F59A-4E4C-878C-D85EB536BAE4}" type="datetime'1''5'''''''''''',''''0'''''''''">
              <a:rPr lang="en-US" sz="1200"/>
              <a:pPr/>
              <a:t>15,0</a:t>
            </a:fld>
            <a:endParaRPr lang="it-IT" sz="1200" dirty="0">
              <a:sym typeface="+mn-lt"/>
            </a:endParaRPr>
          </a:p>
        </p:txBody>
      </p:sp>
      <p:sp>
        <p:nvSpPr>
          <p:cNvPr id="154" name="Segnaposto testo 213"/>
          <p:cNvSpPr>
            <a:spLocks noGrp="1"/>
          </p:cNvSpPr>
          <p:nvPr>
            <p:custDataLst>
              <p:tags r:id="rId60"/>
            </p:custDataLst>
          </p:nvPr>
        </p:nvSpPr>
        <p:spPr bwMode="gray">
          <a:xfrm>
            <a:off x="8283575" y="4452938"/>
            <a:ext cx="339725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2BDD34EF-30BF-4A57-9555-C0F9A9879C77}" type="datetime'''''''''''''''''''1''''''8'''''''''',''''''''9'''''''''''''''">
              <a:rPr lang="en-US" sz="1200"/>
              <a:pPr/>
              <a:t>18,9</a:t>
            </a:fld>
            <a:endParaRPr lang="it-IT" sz="1200" dirty="0">
              <a:sym typeface="+mn-lt"/>
            </a:endParaRPr>
          </a:p>
        </p:txBody>
      </p:sp>
      <p:sp>
        <p:nvSpPr>
          <p:cNvPr id="147" name="Segnaposto testo 208"/>
          <p:cNvSpPr>
            <a:spLocks noGrp="1"/>
          </p:cNvSpPr>
          <p:nvPr>
            <p:custDataLst>
              <p:tags r:id="rId61"/>
            </p:custDataLst>
          </p:nvPr>
        </p:nvSpPr>
        <p:spPr bwMode="auto">
          <a:xfrm>
            <a:off x="5407025" y="4360863"/>
            <a:ext cx="1158875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r">
              <a:lnSpc>
                <a:spcPct val="100000"/>
              </a:lnSpc>
            </a:pPr>
            <a:fld id="{CEB79B5F-A786-4A86-B25A-6F60769E8E14}" type="datetime'Entr''are in ''contatto&#10;'' con ''''nuovi'''''' c''l''ient''i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Entrare in contatto
 con nuovi clienti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3" name="Segnaposto testo 229"/>
          <p:cNvSpPr>
            <a:spLocks noGrp="1"/>
          </p:cNvSpPr>
          <p:nvPr>
            <p:custDataLst>
              <p:tags r:id="rId62"/>
            </p:custDataLst>
          </p:nvPr>
        </p:nvSpPr>
        <p:spPr bwMode="gray">
          <a:xfrm>
            <a:off x="8402638" y="3895725"/>
            <a:ext cx="255588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lIns="22225" tIns="0" rIns="22225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algn="ctr">
              <a:lnSpc>
                <a:spcPct val="100000"/>
              </a:lnSpc>
            </a:pPr>
            <a:fld id="{102162BD-C70D-4009-B3C3-67A9161F6356}" type="datetime'''4'''''''''''''''''',''''''''''''''''''''5'''''''''''''''''">
              <a:rPr lang="en-US" sz="1200">
                <a:solidFill>
                  <a:schemeClr val="bg1"/>
                </a:solidFill>
              </a:rPr>
              <a:pPr/>
              <a:t>4,5</a:t>
            </a:fld>
            <a:endParaRPr lang="it-IT" sz="1200" dirty="0">
              <a:solidFill>
                <a:schemeClr val="bg1"/>
              </a:solidFill>
              <a:sym typeface="+mn-lt"/>
            </a:endParaRPr>
          </a:p>
        </p:txBody>
      </p:sp>
      <p:sp>
        <p:nvSpPr>
          <p:cNvPr id="169" name="Rettangolo 168"/>
          <p:cNvSpPr/>
          <p:nvPr>
            <p:custDataLst>
              <p:tags r:id="rId63"/>
            </p:custDataLst>
          </p:nvPr>
        </p:nvSpPr>
        <p:spPr bwMode="auto">
          <a:xfrm>
            <a:off x="8878888" y="4279900"/>
            <a:ext cx="214313" cy="160338"/>
          </a:xfrm>
          <a:prstGeom prst="rect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70" name="Rettangolo 169"/>
          <p:cNvSpPr/>
          <p:nvPr>
            <p:custDataLst>
              <p:tags r:id="rId64"/>
            </p:custDataLst>
          </p:nvPr>
        </p:nvSpPr>
        <p:spPr bwMode="auto">
          <a:xfrm>
            <a:off x="8878888" y="4513263"/>
            <a:ext cx="214313" cy="16033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36000" rIns="7200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200" b="0" i="0" u="none" strike="noStrike" cap="none" normalizeH="0" baseline="0" dirty="0" err="1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  <p:sp>
        <p:nvSpPr>
          <p:cNvPr id="172" name="Segnaposto testo 202"/>
          <p:cNvSpPr>
            <a:spLocks noGrp="1"/>
          </p:cNvSpPr>
          <p:nvPr>
            <p:custDataLst>
              <p:tags r:id="rId65"/>
            </p:custDataLst>
          </p:nvPr>
        </p:nvSpPr>
        <p:spPr bwMode="auto">
          <a:xfrm>
            <a:off x="9144000" y="4508500"/>
            <a:ext cx="722313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D85D7160-BB86-4C44-8E57-DE4D9054EE6C}" type="datetime'''''O''g''''''n''i'''''''''''''''' g''''i''''''or''''n''o''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Ogni giorno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1" name="Segnaposto testo 203"/>
          <p:cNvSpPr>
            <a:spLocks noGrp="1"/>
          </p:cNvSpPr>
          <p:nvPr>
            <p:custDataLst>
              <p:tags r:id="rId66"/>
            </p:custDataLst>
          </p:nvPr>
        </p:nvSpPr>
        <p:spPr bwMode="auto">
          <a:xfrm>
            <a:off x="9144000" y="4275138"/>
            <a:ext cx="711200" cy="18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wrap="none" lIns="0" tIns="0" rIns="0" bIns="0" numCol="1" spcCol="0" anchor="ctr" anchorCtr="0">
            <a:noAutofit/>
          </a:bodyPr>
          <a:lstStyle>
            <a:lvl1pPr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60388" indent="-28575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2pPr>
            <a:lvl3pPr marL="10461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3pPr>
            <a:lvl4pPr marL="1516063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4pPr>
            <a:lvl5pPr marL="20066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5pPr>
            <a:lvl6pPr marL="24638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6pPr>
            <a:lvl7pPr marL="29210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7pPr>
            <a:lvl8pPr marL="33782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8pPr>
            <a:lvl9pPr marL="3835400" indent="-228600" algn="l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00000"/>
              </a:lnSpc>
            </a:pPr>
            <a:fld id="{AA084871-D91D-4068-9BD9-20029F3DBC51}" type="datetime'''''A''''''''bb''''''''''a''st''a''n''''''z''''''''''a'''">
              <a:rPr lang="en-US" sz="1200">
                <a:latin typeface="Calibri" panose="020F0502020204030204" pitchFamily="34" charset="0"/>
                <a:sym typeface="Calibri" panose="020F0502020204030204" pitchFamily="34" charset="0"/>
              </a:rPr>
              <a:pPr/>
              <a:t>Abbastanza</a:t>
            </a:fld>
            <a:endParaRPr lang="it-IT" sz="1200" dirty="0"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4" name="AutoShape 17"/>
          <p:cNvSpPr>
            <a:spLocks noChangeArrowheads="1"/>
          </p:cNvSpPr>
          <p:nvPr/>
        </p:nvSpPr>
        <p:spPr bwMode="gray">
          <a:xfrm rot="10800000">
            <a:off x="3343112" y="5403604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175" name="Rectangle 16"/>
          <p:cNvSpPr>
            <a:spLocks noChangeArrowheads="1"/>
          </p:cNvSpPr>
          <p:nvPr/>
        </p:nvSpPr>
        <p:spPr bwMode="auto">
          <a:xfrm>
            <a:off x="733479" y="5649643"/>
            <a:ext cx="8501235" cy="49244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/>
              <a:t>I</a:t>
            </a:r>
            <a:r>
              <a:rPr lang="it-IT" sz="1600" b="1" dirty="0" smtClean="0"/>
              <a:t> social media sono ancora poco utilizzati dai singoli agenti per finalità professionali, e chi lo fa più spesso si limita a fornire assistenza ai propri clienti. </a:t>
            </a:r>
          </a:p>
        </p:txBody>
      </p:sp>
      <p:sp>
        <p:nvSpPr>
          <p:cNvPr id="176" name="CasellaDiTesto 175"/>
          <p:cNvSpPr txBox="1"/>
          <p:nvPr/>
        </p:nvSpPr>
        <p:spPr>
          <a:xfrm>
            <a:off x="6705600" y="4822917"/>
            <a:ext cx="2727325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Base: iscritti ad almeno un social media</a:t>
            </a:r>
          </a:p>
        </p:txBody>
      </p:sp>
      <p:sp>
        <p:nvSpPr>
          <p:cNvPr id="77" name="CasellaDiTesto 76"/>
          <p:cNvSpPr txBox="1"/>
          <p:nvPr/>
        </p:nvSpPr>
        <p:spPr>
          <a:xfrm>
            <a:off x="255040" y="5072368"/>
            <a:ext cx="621197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it-IT" sz="1200" i="1" dirty="0" smtClean="0"/>
              <a:t>Fonte: Agenti e tecnologie. Opportunità, esigenze e investimenti. Innovation Team 2016 </a:t>
            </a:r>
          </a:p>
        </p:txBody>
      </p:sp>
    </p:spTree>
    <p:extLst>
      <p:ext uri="{BB962C8B-B14F-4D97-AF65-F5344CB8AC3E}">
        <p14:creationId xmlns:p14="http://schemas.microsoft.com/office/powerpoint/2010/main" val="4664527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55248" y="208755"/>
            <a:ext cx="8834438" cy="430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0" tIns="0" rIns="0" bIns="0" anchor="ctr" anchorCtr="0">
            <a:spAutoFit/>
          </a:bodyPr>
          <a:lstStyle/>
          <a:p>
            <a:pPr defTabSz="762000"/>
            <a:r>
              <a:rPr lang="it-IT" sz="2800" b="1" dirty="0" smtClean="0">
                <a:solidFill>
                  <a:srgbClr val="006666"/>
                </a:solidFill>
                <a:ea typeface="ＭＳ Ｐゴシック" pitchFamily="34" charset="-128"/>
              </a:rPr>
              <a:t>Le nuove tecnologie da sole non bastano</a:t>
            </a:r>
            <a:endParaRPr lang="it-IT" sz="2800" b="1" dirty="0">
              <a:solidFill>
                <a:srgbClr val="006666"/>
              </a:solidFill>
              <a:ea typeface="ＭＳ Ｐゴシック" pitchFamily="34" charset="-128"/>
            </a:endParaRPr>
          </a:p>
        </p:txBody>
      </p:sp>
      <p:sp>
        <p:nvSpPr>
          <p:cNvPr id="11" name="Rettangolo arrotondato 10"/>
          <p:cNvSpPr/>
          <p:nvPr/>
        </p:nvSpPr>
        <p:spPr bwMode="auto">
          <a:xfrm>
            <a:off x="830949" y="907147"/>
            <a:ext cx="4777815" cy="1044000"/>
          </a:xfrm>
          <a:prstGeom prst="roundRect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it-IT" sz="1600" b="1" dirty="0" smtClean="0"/>
              <a:t>Crisi di sostenibilità dei modelli di agenzia: </a:t>
            </a:r>
          </a:p>
          <a:p>
            <a:pPr algn="ctr" eaLnBrk="0" hangingPunct="0"/>
            <a:r>
              <a:rPr lang="it-IT" sz="1600" b="1" dirty="0" smtClean="0"/>
              <a:t>recuperare l’efficienza</a:t>
            </a:r>
            <a:endParaRPr lang="it-IT" sz="1600" b="1" dirty="0"/>
          </a:p>
        </p:txBody>
      </p:sp>
      <p:sp>
        <p:nvSpPr>
          <p:cNvPr id="13" name="Triangolo isoscele 12"/>
          <p:cNvSpPr/>
          <p:nvPr/>
        </p:nvSpPr>
        <p:spPr bwMode="auto">
          <a:xfrm rot="5400000">
            <a:off x="273386" y="1245276"/>
            <a:ext cx="432000" cy="432000"/>
          </a:xfrm>
          <a:prstGeom prst="triangle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lang="it-IT" sz="1200" dirty="0" err="1"/>
          </a:p>
        </p:txBody>
      </p:sp>
      <p:sp>
        <p:nvSpPr>
          <p:cNvPr id="14" name="Rettangolo arrotondato 13"/>
          <p:cNvSpPr/>
          <p:nvPr/>
        </p:nvSpPr>
        <p:spPr bwMode="auto">
          <a:xfrm>
            <a:off x="830949" y="2288421"/>
            <a:ext cx="4777815" cy="1044000"/>
          </a:xfrm>
          <a:prstGeom prst="roundRect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it-IT" sz="1600" b="1" dirty="0" smtClean="0"/>
              <a:t>Evoluzione dei comportamenti dei clienti: </a:t>
            </a:r>
          </a:p>
          <a:p>
            <a:pPr algn="ctr" eaLnBrk="0" hangingPunct="0"/>
            <a:r>
              <a:rPr lang="it-IT" sz="1600" b="1" dirty="0" smtClean="0"/>
              <a:t>rimodellare i paradigmi di servizio e relazione integrando canali virtuali e fisici</a:t>
            </a:r>
            <a:endParaRPr lang="it-IT" sz="1600" b="1" dirty="0"/>
          </a:p>
        </p:txBody>
      </p:sp>
      <p:sp>
        <p:nvSpPr>
          <p:cNvPr id="15" name="Triangolo isoscele 14"/>
          <p:cNvSpPr/>
          <p:nvPr/>
        </p:nvSpPr>
        <p:spPr bwMode="auto">
          <a:xfrm rot="5400000">
            <a:off x="273386" y="2602360"/>
            <a:ext cx="432000" cy="432000"/>
          </a:xfrm>
          <a:prstGeom prst="triangle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lang="it-IT" sz="1200" dirty="0" err="1"/>
          </a:p>
        </p:txBody>
      </p:sp>
      <p:sp>
        <p:nvSpPr>
          <p:cNvPr id="16" name="Rettangolo arrotondato 15"/>
          <p:cNvSpPr/>
          <p:nvPr/>
        </p:nvSpPr>
        <p:spPr bwMode="auto">
          <a:xfrm>
            <a:off x="830949" y="3669695"/>
            <a:ext cx="4777815" cy="1044000"/>
          </a:xfrm>
          <a:prstGeom prst="roundRect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it-IT" sz="1600" b="1" dirty="0" smtClean="0"/>
              <a:t>Consolidamento dell’intermediazione indipendente: favorire l’accesso a nuove offerte e tecnologie</a:t>
            </a:r>
            <a:endParaRPr lang="it-IT" sz="1600" b="1" dirty="0"/>
          </a:p>
        </p:txBody>
      </p:sp>
      <p:sp>
        <p:nvSpPr>
          <p:cNvPr id="17" name="Triangolo isoscele 16"/>
          <p:cNvSpPr/>
          <p:nvPr/>
        </p:nvSpPr>
        <p:spPr bwMode="auto">
          <a:xfrm rot="5400000">
            <a:off x="273386" y="3959441"/>
            <a:ext cx="432000" cy="432000"/>
          </a:xfrm>
          <a:prstGeom prst="triangle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lang="it-IT" sz="1200" dirty="0" err="1"/>
          </a:p>
        </p:txBody>
      </p:sp>
      <p:sp>
        <p:nvSpPr>
          <p:cNvPr id="18" name="Rettangolo arrotondato 17"/>
          <p:cNvSpPr/>
          <p:nvPr/>
        </p:nvSpPr>
        <p:spPr bwMode="auto">
          <a:xfrm>
            <a:off x="830949" y="5050968"/>
            <a:ext cx="4777815" cy="1044000"/>
          </a:xfrm>
          <a:prstGeom prst="roundRect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r>
              <a:rPr lang="it-IT" sz="1600" b="1" dirty="0" smtClean="0"/>
              <a:t>Cambiamento del contesto di mercato, delle normative e delle esigenze degli agenti: </a:t>
            </a:r>
          </a:p>
          <a:p>
            <a:pPr algn="ctr" eaLnBrk="0" hangingPunct="0"/>
            <a:r>
              <a:rPr lang="it-IT" sz="1600" b="1" dirty="0" smtClean="0"/>
              <a:t>proseguire l’evoluzione del ruolo di associazioni e gruppi agenti</a:t>
            </a:r>
            <a:endParaRPr lang="it-IT" sz="1600" b="1" dirty="0"/>
          </a:p>
        </p:txBody>
      </p:sp>
      <p:sp>
        <p:nvSpPr>
          <p:cNvPr id="19" name="Triangolo isoscele 18"/>
          <p:cNvSpPr/>
          <p:nvPr/>
        </p:nvSpPr>
        <p:spPr bwMode="auto">
          <a:xfrm rot="5400000">
            <a:off x="273386" y="5360070"/>
            <a:ext cx="432000" cy="432000"/>
          </a:xfrm>
          <a:prstGeom prst="triangle">
            <a:avLst/>
          </a:prstGeom>
          <a:solidFill>
            <a:schemeClr val="accent3"/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72000" tIns="36000" rIns="72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lang="it-IT" sz="1200" dirty="0" err="1"/>
          </a:p>
        </p:txBody>
      </p:sp>
      <p:sp>
        <p:nvSpPr>
          <p:cNvPr id="21" name="AutoShape 17"/>
          <p:cNvSpPr>
            <a:spLocks noChangeArrowheads="1"/>
          </p:cNvSpPr>
          <p:nvPr/>
        </p:nvSpPr>
        <p:spPr bwMode="gray">
          <a:xfrm rot="5400000">
            <a:off x="4533282" y="3479564"/>
            <a:ext cx="3160712" cy="201613"/>
          </a:xfrm>
          <a:prstGeom prst="triangle">
            <a:avLst>
              <a:gd name="adj" fmla="val 50000"/>
            </a:avLst>
          </a:prstGeom>
          <a:solidFill>
            <a:srgbClr val="00544F"/>
          </a:solidFill>
          <a:ln w="12700" algn="ctr">
            <a:noFill/>
            <a:miter lim="800000"/>
            <a:headEnd/>
            <a:tailEnd/>
          </a:ln>
          <a:effectLst>
            <a:outerShdw dist="35921" dir="2700000" algn="ctr" rotWithShape="0">
              <a:srgbClr val="D4E2D8"/>
            </a:outerShdw>
          </a:effectLst>
        </p:spPr>
        <p:txBody>
          <a:bodyPr wrap="square" lIns="72000" tIns="0" rIns="0" bIns="0" anchor="ctr"/>
          <a:lstStyle/>
          <a:p>
            <a:pPr defTabSz="762000" eaLnBrk="0" hangingPunct="0"/>
            <a:endParaRPr lang="it-IT" sz="1400" b="1">
              <a:solidFill>
                <a:schemeClr val="bg1"/>
              </a:solidFill>
              <a:cs typeface="+mn-cs"/>
            </a:endParaRP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6444342" y="1737689"/>
            <a:ext cx="2993571" cy="369331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eaLnBrk="0" hangingPunct="0"/>
            <a:r>
              <a:rPr lang="it-IT" sz="1600" b="1" dirty="0" smtClean="0"/>
              <a:t>Le sfide che affrontano gli intermediari professionali non si possono risolvere solo con le nuove tecnologie, che pure rappresentano una straordinaria opportunità.</a:t>
            </a:r>
          </a:p>
          <a:p>
            <a:pPr algn="ctr" eaLnBrk="0" hangingPunct="0"/>
            <a:endParaRPr lang="it-IT" sz="1600" b="1" dirty="0"/>
          </a:p>
          <a:p>
            <a:pPr algn="ctr" eaLnBrk="0" hangingPunct="0"/>
            <a:r>
              <a:rPr lang="it-IT" sz="1600" b="1" dirty="0" smtClean="0"/>
              <a:t>Solamente un approccio win-win fra compagnie, agenti e associazioni e la valorizzazione delle capacità imprenditoriali dei singoli agenti possono consentire di riaffermare il ruolo degli intermediari professionali nei nuovi contesti competitivi.</a:t>
            </a:r>
          </a:p>
        </p:txBody>
      </p:sp>
      <p:sp>
        <p:nvSpPr>
          <p:cNvPr id="2" name="CasellaDiTesto 1"/>
          <p:cNvSpPr txBox="1"/>
          <p:nvPr/>
        </p:nvSpPr>
        <p:spPr>
          <a:xfrm>
            <a:off x="6012831" y="5910302"/>
            <a:ext cx="3846109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</p:spPr>
        <p:txBody>
          <a:bodyPr wrap="square" lIns="0" tIns="0" rIns="0" bIns="0" rtlCol="0">
            <a:spAutoFit/>
          </a:bodyPr>
          <a:lstStyle/>
          <a:p>
            <a:r>
              <a:rPr lang="it-IT" sz="1200" b="1" i="1" dirty="0" smtClean="0">
                <a:solidFill>
                  <a:schemeClr val="accent2">
                    <a:lumMod val="50000"/>
                  </a:schemeClr>
                </a:solidFill>
              </a:rPr>
              <a:t>Per qualsiasi approfondimento:</a:t>
            </a:r>
          </a:p>
          <a:p>
            <a:r>
              <a:rPr lang="it-IT" sz="1200" b="1" i="1" dirty="0" smtClean="0">
                <a:solidFill>
                  <a:schemeClr val="accent2">
                    <a:lumMod val="50000"/>
                  </a:schemeClr>
                </a:solidFill>
              </a:rPr>
              <a:t>Fabio Orsi – f.orsi@innovationteam.eu</a:t>
            </a:r>
          </a:p>
        </p:txBody>
      </p:sp>
    </p:spTree>
    <p:extLst>
      <p:ext uri="{BB962C8B-B14F-4D97-AF65-F5344CB8AC3E}">
        <p14:creationId xmlns:p14="http://schemas.microsoft.com/office/powerpoint/2010/main" val="12048662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1334"/>
  <p:tag name="THINKCELLPRESENTATIONDONOTDELETE" val="&lt;?xml version=&quot;1.0&quot; encoding=&quot;UTF-16&quot; standalone=&quot;yes&quot;?&gt;&#10;&lt;root reqver=&quot;21047&quot;&gt;&lt;version val=&quot;23269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.&lt;/m_chGroupingSymbol17909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2147483647&quot;/&gt;&lt;m_strSuffix17909&gt;%&lt;/m_strSuffix17909&gt;&lt;/m_precDefaultPercent&gt;&lt;m_precDefaultDate&gt;&lt;m_bNumberIsYear val=&quot;0&quot;/&gt;&lt;m_strFormatTime&gt;%d/%m/%Y&lt;/m_strFormatTime&gt;&lt;/m_precDefaultDate&gt;&lt;m_precDefaultYear/&gt;&lt;m_precDefaultQuarter/&gt;&lt;m_precDefaultMonth/&gt;&lt;m_precDefaultWeek/&gt;&lt;m_precDefaultDay/&gt;&lt;m_mruColor&gt;&lt;m_vecMRU length=&quot;8&quot;&gt;&lt;elem m_fUsage=&quot;4.36941152943167840000E+000&quot;&gt;&lt;m_msothmcolidx val=&quot;0&quot;/&gt;&lt;m_rgb r=&quot;97&quot; g=&quot;bb&quot; b=&quot;a3&quot;/&gt;&lt;m_ppcolschidx tagver0=&quot;23004&quot; tagname0=&quot;m_ppcolschidxUNRECOGNIZED&quot; val=&quot;0&quot;/&gt;&lt;m_nBrightness val=&quot;0&quot;/&gt;&lt;/elem&gt;&lt;elem m_fUsage=&quot;1.49600633026413470000E+000&quot;&gt;&lt;m_msothmcolidx val=&quot;0&quot;/&gt;&lt;m_rgb r=&quot;ea&quot; g=&quot;ea&quot; b=&quot;ea&quot;/&gt;&lt;m_ppcolschidx tagver0=&quot;23004&quot; tagname0=&quot;m_ppcolschidxUNRECOGNIZED&quot; val=&quot;0&quot;/&gt;&lt;m_nBrightness val=&quot;0&quot;/&gt;&lt;/elem&gt;&lt;elem m_fUsage=&quot;1.47051450372742630000E+000&quot;&gt;&lt;m_msothmcolidx val=&quot;0&quot;/&gt;&lt;m_rgb r=&quot;ca&quot; g=&quot;dd&quot; b=&quot;d0&quot;/&gt;&lt;m_ppcolschidx tagver0=&quot;23004&quot; tagname0=&quot;m_ppcolschidxUNRECOGNIZED&quot; val=&quot;0&quot;/&gt;&lt;m_nBrightness val=&quot;0&quot;/&gt;&lt;/elem&gt;&lt;elem m_fUsage=&quot;1.19956332192361350000E+000&quot;&gt;&lt;m_msothmcolidx val=&quot;0&quot;/&gt;&lt;m_rgb r=&quot;0&quot; g=&quot;54&quot; b=&quot;4f&quot;/&gt;&lt;m_ppcolschidx tagver0=&quot;23004&quot; tagname0=&quot;m_ppcolschidxUNRECOGNIZED&quot; val=&quot;0&quot;/&gt;&lt;m_nBrightness val=&quot;0&quot;/&gt;&lt;/elem&gt;&lt;elem m_fUsage=&quot;1.01589113209464930000E+000&quot;&gt;&lt;m_msothmcolidx val=&quot;0&quot;/&gt;&lt;m_rgb r=&quot;ff&quot; g=&quot;0&quot; b=&quot;0&quot;/&gt;&lt;m_ppcolschidx tagver0=&quot;23004&quot; tagname0=&quot;m_ppcolschidxUNRECOGNIZED&quot; val=&quot;0&quot;/&gt;&lt;m_nBrightness val=&quot;0&quot;/&gt;&lt;/elem&gt;&lt;elem m_fUsage=&quot;3.73609450538369080000E-001&quot;&gt;&lt;m_msothmcolidx val=&quot;0&quot;/&gt;&lt;m_rgb r=&quot;d4&quot; g=&quot;e2&quot; b=&quot;d8&quot;/&gt;&lt;m_ppcolschidx tagver0=&quot;23004&quot; tagname0=&quot;m_ppcolschidxUNRECOGNIZED&quot; val=&quot;0&quot;/&gt;&lt;m_nBrightness val=&quot;0&quot;/&gt;&lt;/elem&gt;&lt;elem m_fUsage=&quot;7.17897987691853150000E-002&quot;&gt;&lt;m_msothmcolidx val=&quot;0&quot;/&gt;&lt;m_rgb r=&quot;97&quot; g=&quot;bb&quot; b=&quot;ff&quot;/&gt;&lt;m_ppcolschidx tagver0=&quot;23004&quot; tagname0=&quot;m_ppcolschidxUNRECOGNIZED&quot; val=&quot;0&quot;/&gt;&lt;m_nBrightness val=&quot;0&quot;/&gt;&lt;/elem&gt;&lt;elem m_fUsage=&quot;1.02918824566250130000E-003&quot;&gt;&lt;m_msothmcolidx val=&quot;0&quot;/&gt;&lt;m_rgb r=&quot;dd&quot; g=&quot;dd&quot; b=&quot;dd&quot;/&gt;&lt;m_ppcolschidx tagver0=&quot;23004&quot; tagname0=&quot;m_ppcolschidxUNRECOGNIZED&quot; val=&quot;0&quot;/&gt;&lt;m_nBrightness val=&quot;0&quot;/&gt;&lt;/elem&gt;&lt;/m_vecMRU&gt;&lt;/m_mruColor&gt;&lt;m_eweekdayFirstOfWeek val=&quot;2&quot;/&gt;&lt;m_eweekdayFirstOfWorkweek val=&quot;2&quot;/&gt;&lt;m_eweekdayFirstOfWeekend val=&quot;7&quot;/&gt;&lt;/CPresentation&gt;&lt;/root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BAa09oOD0m0JaFCv4oUk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qK7B5VFO0GqsFN4e6pvx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4915ntriECWD5aeIv28q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lYI9scvPEWzBCD7sTqjp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HZDzr9ejUO_o44tq.zOZ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Z1YbW3ONUOpJKAhyNh8v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A6PxZKo60WL.dBALYMND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L.di2Z.ukia4ttj1p4Gf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iuSYjrS70ute5C6DkP52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7I_A4.z6kGOBkVrCaVllw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AI4Foab5keO15LsAmGR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ZKp6x.bnEm038nZnTqYN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2PuGlq.vk2WuYGZeDOSZA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XfADXIM4Uy93Nlwq23VCQ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E7EdS5st0CmUVjaQMD2aA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jKPuin6.E.qXCM7vDtix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R75GInZN0WBQLo6sXid.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Cxajs4ef0m2pWIIMz23a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kwkX8XjCk.FrEW6vszyvw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hUlO2myf0.9HaNX3bAohw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TyDtSUN30SBZhKiCKKR7w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ovBzDenE0aOvWLCjOHx6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SWTXayDpkGMLvc3wdv2C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MxX84Tv30iAlsvM2X1lBA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t972vJrcEW7dMUmSJMROw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4915ntriECWD5aeIv28qQ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h39vY8xSUC8q6ZBKZed_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RYsobSb30etU5wjUgnTUw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9f4J0Rwbkq31.kd6SY1t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xmDCMjvckiOnE4i3MK9SQ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RZ_VwJ8OkSjZT_9Bxvfsw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X7gLKc8xEWgYGGGQngfLQ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DkuTI0WYk2ypa3jIIftcw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dI62fMHjU.xpx4aY6958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cTGsySDG0GCDIEfdqqSKw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e_b2PWGMEujDXh4PdTIUw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lwpzc9dck2vhuKq8rD2wA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4h2JjiXpE.4qZ_L8fd_g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xOr.nA22ku1QC.2ZzkgQA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9X9kxabi0ufgLqvlJh8Dw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iJK_nrK.E2gsvzGd7t4z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ibSuTGSBE.g7k1cvxxjl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Cby2rei8kan7hmh6.qrG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XQRkns6CUWbByLLWxktgQ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kNHKWPl7U27e8Xj8LbdGA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pN5LpPVLUOfOpi1zCH_Qw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TY_8qRwNUWDpdWjWCWzqA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q8he9zfWkqKFuea4ghzXw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Jx2Ye2U80GWbofxSFxS5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58OnLt1EkKEcn3vsSdyww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c2sGq4KQEaJJXuFpcKNd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T3M_gU4mECGaI56cXtXhw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k7mVJ1F5EOSx4ubXKdMTQ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AYSZO2dIEO3jYNacvZRmA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PDPRKlfzkiF7c7Z.aES7A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C8dEoMsM0mjKvJmJZpHQA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aV3Jz0NNkyL172U.c.hIw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4NMnDGYB0.VnNWgxUofVA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c3xMKDRZU64MUZAJAw3FQ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4KkAWwyq026zktrnnzOpw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4VDGDfLn0SpOKvmq2ON2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Lu9tPsWVUipqCrR0qydtw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YTpa.vA6k6a8k39u1_xVA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mlSa5pcFUmD7enpCQM_L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gF5aKDHCEqCEUNFZIhPRw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cyhIv4bIE.3qllTabAZ2w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1NOY7kZNUOnnbWDs0wUUw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oCfHyxWO0KwJ0KNJJqwqg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3xS0CKnlUiWu.KB3Js8Xg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kya7IaXpUeHRn4TNZbubw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Ms.lV2LIUSvoK9k.EqBIg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RR7nxGuT0KsQKik.WUJ2Q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N9xSyHe2kmUnBHNmnRAmg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GKLzpPe.keeR6NjZwCWdQ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tL0FogABkyH1xC1b44ChQ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xWJ6TL92k.5ChndF8Lxww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nDgMcF7H0akKZB3dOsNyw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fw2pj_YeUWTsF2BdgQYIA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hA7v3oZJUmBBhRroKOLqA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gdZaikV7kCOVx5v1_cFtQ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6t.L5eUCU62ZUOnHpur4g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7UlgPo3ZEu3tLshd4AI8g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nuk0lXGk0edLfzUTN4a0w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t7EkVsBnU.x7fAcrT0Vog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0xfMGO_nEKuzAQYU08htQ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yoTEqnN1k2q.w4JMfqsxw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7187M4O1ESt_z63GdqH9A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E1jCH4nbE2Aj6BqP8cWHA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gCnARiAz0OMKEwJNhug1g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fSsDyNQvU.wApXQlgIIew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xR4kgomNUaG6u4_SApkXQ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mVuXXXzKE.0nxIqOpTxag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PV8UeSRuESiQ6I27.9Rvw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MiftJis3U2OO86iGE8Z6g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2epE3mL6ECRyw4JSYP4vw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f.Qug0tdECW4Z_nokOfmg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agYPMhw.kaE2VhJdvzgQQ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4w7u8wKuEiKUr2MnbcYFw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LS8PWHWSUSHU00H7W_Nig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xArKv.5EECIpV2d2KQPSw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UHVFWaidEyW13VBQG7fqg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epT3saEXEiD.n9MdmgW0Q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wa93zyXGES9ZcDQkGwi3g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tDJPtv.cEuaE6IgGlHF.w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77ebJGo7U6czUEvTGzh9g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tpRTcOR30SvtNgfzw1Pcg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eLD.g9Hrk.70yyCePug1g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7VlxrJU8UCRIXj1u732UQ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ckHh4vRkk24uwQp2DwUVQ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YaaBj_wEUWodwTVpDHgYw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JMumpB9u02RS_Q2XK9oKw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Nb4uzQZ0UecgSclLENxrQ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LaIC5ginUWmaMnZ1O22Kw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01qjPlDiku7e5pJXNB9wQ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DJVlqb0Nk2uOFshuHu9cg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ruzncN7.0eYN.ZWlFQXRw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oNVrwBpuU.uG0jMv6jVWA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czUceU1nUqf9G3J.hsFsQ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PZFIXmTK0GhgVIOJ6omSw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RPdwGbKIEmp_IWnwsTAiA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paMmc4ZFU2uwNkL5mmsVw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AGReQ_Aw0eBMMqKyTtyiw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v_JCJQcXUiH9Z2RVA0Pww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H6MUqDE806XgYKen264Hw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AwXwRC4kkmEqo6EGBNvPQ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vJJqyheGUeiH9kQ5vZAQw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yZHFEZlmEe4ExfKbwQJ6Q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XYhWAav_UqumpYZ5X9Z9w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ny23E2UvUmw6zPIOWzgEA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h8MTQrrkEySFFXZWTb.Ig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aor5e49fU2Cdbsp_V3YOQ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dGiP6.lX0WHXgUtNaIvsg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W27lt81sEKq2Pga4Zsm_Q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EiUOoCtdkyYirhBErxybA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9uM7O7b9EylulU4L6NthQ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qsuGAh72kOqE28.B21tDw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CSoLZzsg0qXWDcRNE0bNw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KMfwhsHs0WW0NcOtcl6jw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VG8Hnpv506pzjWMh.c6gg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bcFbWLjSUSftuEsNZQ4kw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28n1VcnLUeEM9RZ7X.vtQ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_4MTv8WOUWctD3_aLiQiw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jq2yOwm.0CP.2TSGQFPfw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DfsTO7n_Euk2zmFCXH.DQ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p21JLZcfEG6Uml0VN7mgw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D1fQGQ73EKP672FGmyq8g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HmIAwLfTEa.HoC7Nd9jEQ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tDLexdfjkuBSvo23R414A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SyV7zNoD0WTe.clZPYe1A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OTjQeBiiUKU6z14uuOadw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SJlL2RykkOpaXqIPpDRqw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J69XSxPUi9Of6JBNG0Og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fPJlzTG3ky0pd2owsTfTA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JkXjolTVkCeDHHvrMQGGw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ksVa5Xt0ajBDPDyGu0kg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X8C4NlNP0yC9lB.opXrmw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pHRaEkxbEasIwgcZuUlcQ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.s3Ta3maUaguBA8wx9Ybg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SkO14fbaE6xWNKa9zPyTg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g_VXZ5nS0iEmBr_4ZgBSw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_OH8AbjcUOMZZUnO6XZIA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knR8T5Hb0eCqbspky0TNQ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Kq7LuJ.JUWUka.J35PKsQ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IkJgvB8gkGqSwomoL0jdQ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X7jRKO8XE246s90KLBFkg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c4.AiFi_0Kqn0HeQYCHpw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aVkB5eeYE.vka6L_tR5Ug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E_2hGFn0UqkqWjj5txJfA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OTV66SjUkKJwEu8.vgwTQ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wUwP76huk2qM_vG9BgeWw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CWJ.VDsuU2QU7KeBAmIiw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DFs5bSWPkyW4IWF6BKVaA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.ea17rHckCn4pOKIAKw7w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dlhhryYkUqoAQACtVb8IA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rsYqnT_RkKp8MZBJK1b0w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KMPRBG0xUOoHevllTit.w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QPKWEvT_kSl0pXscQVaxQ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VGPkRmig0.ozy2HJlpkww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FC2abG0TkygG2Fbc6skBA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rCDHvw5WU.tfJB8iY.Qlg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iQffFDt60uF1F.1nog1ZA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GZd2WlZtEWSELdoxZh7jw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wtXL7cwzU2Cet54VrSj6Q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Y02ZQS7fUiI5KU2ejdQGA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ksCVDFKxUiRYHjpsqKtbg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YYqKX3lbk2gAmvFM0NcSw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Ocat4ZDF0iBSxwz3j0O4g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eTVPstaWUevp48HqrsF_g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opRBL6KYkqrIo8okX.igA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VV3PYBWCE2iG5H0AujHtg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i3b_.L4VUOu7jT8Fugt.A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_FcNySqokWI06UDLp3Ruw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3nhFdAHSkKgZ8bTlpNDwQ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gjYov0WaEaS5ft3ifUCRA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G4MlV2lJUuk8Mhu1fcHdQ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taENwJnSEe_WgAnYJHJ3g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opRBL6KYkqrIo8okX.igA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VV3PYBWCE2iG5H0AujHtg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i3b_.L4VUOu7jT8Fugt.A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G4MlV2lJUuk8Mhu1fcHdQ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3nhFdAHSkKgZ8bTlpNDwQ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_FcNySqokWI06UDLp3Ruw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taENwJnSEe_WgAnYJHJ3g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gjYov0WaEaS5ft3ifUCRA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PPxA3QUikKbzn03xuI8Eg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FLfANNxMEayZo6tFxRQlw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kdk7yTQ4k.8keQL3Iateg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sZeaHr5TUKzRp9K8pYhbA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9_J8icMAk.FyZf3WNlGZw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L5Oa5.OU0OlgeBFiPfrkQ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2ChjYoNLUWu3aGvZgQytQ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aNY3NZirk.jSscwpf3cMg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3AprlyvokmI_3AFfvLziQ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xVJg1N1bUyoLhwXOQewHw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GNq8vXD8Uyb1ZPp6BmNNQ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YueOaKakUi8PZ_1oJppZg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0bj4KsVf0u.BcvycH6RSA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igAa9S6BUqLOBFALEJ.rw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4UVcdEVnU6h6KFnicEPPw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Wh1JXeekUauX2IDQOcuPg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QfTwb7y20CxRP.2fXEuNA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z_aJ3RtOkm8hqBi7ihsoA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dhuluLEPkGnX_eoJ89GBQ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_CM36P0KUaAvfjoCxhajw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.X9h2zQXEqD_TgRtMiz6w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.Yy7uDu1UmrmSwP1JN3Yg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d.uKzdrxUO2ANLczOkQTQ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OoMINTm20Gg07XQCDJOFA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8CR.C_g8kyhpYlTNXVfDQ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KYO8wJCPUC7kn.LDGHJ4w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.Wb4w2x.0ODVmzrn3jG_Q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pnsaJq8GUGX2JO43nzhUw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9cnXMJNkkmCDt8Ys8D2QA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_FfipK9aEOhvnd09bZS2g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d0ZpeNwoEG_jrN3nYEqGA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UpQin5k3k6a3mOBpQudrQ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L2Mq.ZmVUSv2VMezSJKcg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1RF_vl8G0uFUu._drGdMQ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OSSTWmOa0iwnhRMM9TXXQ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m6tCM64P0Ozv6v_x_i9_A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B_wD8nRAECdI86huv1wRw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QY56tnd_UGiiPMXxYLw0Q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UqWCJMqQE28SlHtxUYIjA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IOvSqUnKUSyuJw.1SgQpQ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_1.djos1kG3_BkXNXEQjw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jgX0NgJ2UmU5zBmmV7uJg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2LwY6x_TUiDw7iZVf9aig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u8s63AlSk._YYT6GM6.ig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ZeqluawuEq7ZMkKoyxUcg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lVAaWbS.EiTmFirIudWVg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LiQ84.LoE2.md.oqMRe_Q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U.E2Wl3TESEhBMPIBpgCA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l68iSPchUmi7Pd1ykb24g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SfITi20mEK0LiAk51I9Zw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keK.plVM02OA_kdma5E7Q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PS7VuydZk.3f4Sp6yQAHA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evcaWdvBEmwiZWyX2OEqQ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wJbX.Tm20CSXBkgmDoo1g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VPzXkkgCEWFr6wZR4btkg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Y0HwMgGwU.fyQs1P_iTcQ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ZoqFWvpO0SYZUkwQ0od.A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_oOURllAUqeGf5PuDqVFg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VktBJ5.LkW8l8mUKtm2cA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xpPNqSnY0unOIOaanTDBQ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ZdudSPVnke4Z_fMgNjBdw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Cu4wQUts0C3AR0k9.Dw7w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nMY8QKIxEK8uDZeXtoaUQ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35BWXkZoEeLRtvmBTqlbQ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.81A_6qNEa1eSnbJ9dYeA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.3aS6UV_0O6D7hseUAFgg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gOw3mUY4kmeUolIncHs5g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yZ1J8WdwUWDQr9SHFGA7w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X1un4B83U23wdH1mr8_vQ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_Lews4w3UesQ1Zf2jeKcw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jiwXdYoQEyS57bG.jCfMw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WPuoFrtXEiHALoZn4U6ZA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abeyc0ByEuPK78gHj4ouA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pWIjdWYxEOSNVO7xeiSJw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po7CZUX7UmeON5Awrai0A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1mSz8Y76UOOdZYv0sIrYw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bimPpogW0WXgwybXVtODg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thbAXsWAk6vU4nXIPRM_g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XS0aqTWt0Sz2eaAWRIFPQ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_N5EE68DkSiN4dHeX_qZg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Z90JiiW202J4SBkeoKwZw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lPYu1tHgEOK_s2auO3lsA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3yjpEZju0mj_3Dg2ihrpg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jz7rvz.Yk6l6l1fzsE1Ow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C9I9d1Gq0q6z0xHE8F0ag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mp6vbN_qEmkwXfRINvylw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ZeI8aGNmkW5SWFNsxN1Hw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4zdwZVkKESw2mvJ6gMNXA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Rqj0NP3LE.ydE0MBBEG8g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YQS.1roYk.1jXDFNtErrg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ULD.gocjkK0RZasCo9bZA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aQDdyplz0qvLvTDzCXJGQ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1Xi1QPCS0CkCxvN_7NHGQ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DmxxGV4FUKDXzJP5vJ2zw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is95a4EP0WyNL8f0x8iZw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ow0SyizUUGk0r9CfklURg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0D0Lj8LsUanBRL6KIZVcA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LpBSfcY7UCcu_F2Dv7ktA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oBuczB2s0q4Is_8l.d2lg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BnGuhEOtkG_MT.asjsbeA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1fAhyYQXUKSiKamoRvihg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E1um85U3Ee8JanMT9rqzQ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4Gi9ShOSkimWq19Q9f6bg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tfYCbaS6EWSM5EpBnHjGw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G.IfJ8qWUKwsYPgx1xmKg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buE7J.VuEGaCNY3ItvqKQ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083xBhBqUWuydjNjevXMQ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6f6W.xfbECaOpBEgkk7WA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UuNIlzFCEuHfcq6DYS0fw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.2rwlZjY0aDTDigMCmayg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5ZE9zPA1UWZNwy2Bx8HwQ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stJEUogmEOv2DoZ1E3TNg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PAm7xPEuEGilPkqxZkLwQ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d84AhIW50WPHLNie4tHag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ji8S7chhUyRcwGdN3dCpA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f0r8b68PES7qXHMa.wYhg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KAHgGW8gUGNIpak.ZWoYA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cFan83cDUO1MpFR372.NQ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ilnwKF_u0y0gOqZG8qlaw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IP4dXoYKkSrHZbvrXD2gQ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OUOMhXs6U.0PzpbrhDSgA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9LpFmrEx0Ofpy.cgnSnYQ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pELje0eZUOg7_YGzuE_5w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LLh2p7i2EKMUKkf3nmnsg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xlovDNn9UK3fa0jAwvmvw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5tBQKkxSk6oMrOUYPwoeA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HxZgpYpJECjBT1J3Tt1bg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HuruSh1FEeCDg8JK5Yp2Q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nnpbEyWAki9ulD65ty42w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3SZ7nwmM.k6_pFBYql9JbA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jH.v8FI7EuldP3hJMXKeQ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Bagl4GcQkyyxBgspo8iaQ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Hy.kX7FjEyAFrpLHnGHfw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ZuKvRDwBE2Bm_XOad4eXQ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sfHIZC_O0yeUuw1393_TA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GXUOwNDUUWNacVNZIL00g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NptsvljRkuK0vjavVTvJA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Dqz6GqGfUWVo94kvSYzqQ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loeTBHNn0KIZz6Z19CGIQ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CCOEyF.X0SmBDmm.gDCjQ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qjXIUwKbkax9D43MnkHKQ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s_8K7PVh0OPoNYPjV7AZQ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vbZtO5R0Eik2NZ.Swoh8A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_FNnuuOw0uZtjPDms9ktA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K166BUY20C7RIaztB.D5w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GMGh53BKk.oEDoKJXB5nA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h4PiBi9aUSNg0vDkHqkPw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m7Yz3p4UUe0v6axf835rA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f.BxDaIPU2oafmZRS4FJA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SjVoU3R2kOiq1K1qtDlzw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qH8yr1LcUqR1ATJNWRABQ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UQVCp6NOk2ggezXAGgVxQ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qw5aaQ7c0a1hwgEWvJuvQ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g93BU9820GwTJYOP1flhQ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dZ14mbYaEmmhitKChae1g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J1mabIyTEekzJzIXnDWmQ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deqNj2UK0yGTBNZRwuEAQ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_rtovi5E0Kj2NGDWkaxYQ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kfX0Vkg8keomRuoy0Oo1w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kOFzzxtZk.86m50t3ilDQ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sRP0Hwc4pk.rBrijK.PY8g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1uVMPpP50WSr2ee47OFCA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iG.M32MzEe8ecYcDPL8Uw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7LJCqIQNE207U.hwpaFog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i33W0AC80G3oalSMsEDWg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tu1nQWeyU2bdrV7aUIWxA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J6ivFCgm025WVQNdEL94A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SKCl.1L2kaFgG5lVEuA3Q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yfjaXsdqUyu3bzUpVKeqg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OjTbBH8eUmiw7znRwrKmQ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9APJxcsH_US82g9p45iUuQ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2AMU7pt7kidx9zyoK2OEw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MslvPFnhkitZ7t6Pg0KcQ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T8nejKZDke3QUIEEud6MQ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vnQyj_MjEOblH6oC_kyzw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nmeQFfXl025Xx0H8ksXBQ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bok8IfKwEK7Wf0PxzOZYg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XGZa5I_KEWqKRc1x.4Gzg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Tt9kaovtE2xXHbZooAuvA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Ap5dSVYM0aY2LN1OrMDmQ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7lLxmg.EkO3NPVU3i0z.w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fSAJJeGUke1sjDalJXVpQ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2GtOsKMhU6R5Q5.WESWww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cyzuLVzIUEOOWE7Y65Zksg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Uaqd7TiNEqsHv6jIXXtGQ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CuDpJU87kagzIPZBalymg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JjILX4niUuX.6tHxl0CEA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46qh8nVzEKaJITNOt5RMA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cCnBqRdJESDS99egobcaA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AEzWFfS2UOJEq9TkS4haw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QNK4VMhI0SlP9w81GbhAg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3tGCbFZr0GHRYDoJSo4qA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YlAuluxChkK2crXj7QtnZw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ScSAJXq00OAvDULm64X6A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4jgHR.nikqRhe3yEMCg2Q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Q7f_wVqOkykCfNoujdp8w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wSNBybXDUGWLy70XTH8uQ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fWZG.YVP0K2u_gd3l3fSA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QBth5NXyt02zfbqUN37dCg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U35xEUTCUakMudde5omyQ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DvkCNQR7keuPGGMml5f8w"/>
</p:tagLst>
</file>

<file path=ppt/theme/theme1.xml><?xml version="1.0" encoding="utf-8"?>
<a:theme xmlns:a="http://schemas.openxmlformats.org/drawingml/2006/main" name="Master 2008">
  <a:themeElements>
    <a:clrScheme name="Personalizzato 2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544F"/>
      </a:accent1>
      <a:accent2>
        <a:srgbClr val="97BBA3"/>
      </a:accent2>
      <a:accent3>
        <a:srgbClr val="D4E2D8"/>
      </a:accent3>
      <a:accent4>
        <a:srgbClr val="808080"/>
      </a:accent4>
      <a:accent5>
        <a:srgbClr val="B2B2B2"/>
      </a:accent5>
      <a:accent6>
        <a:srgbClr val="EAEAEA"/>
      </a:accent6>
      <a:hlink>
        <a:srgbClr val="DDDDDD"/>
      </a:hlink>
      <a:folHlink>
        <a:srgbClr val="D4E2D8"/>
      </a:folHlink>
    </a:clrScheme>
    <a:fontScheme name="Master 2008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 w="12700" cap="flat" cmpd="sng" algn="ctr">
          <a:solidFill>
            <a:schemeClr val="bg1">
              <a:lumMod val="6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72000" tIns="36000" rIns="72000" bIns="36000" numCol="1" rtlCol="0" anchor="ctr" anchorCtr="0" compatLnSpc="1">
        <a:prstTxWarp prst="textNoShape">
          <a:avLst/>
        </a:prstTxWarp>
      </a:bodyPr>
      <a:lstStyle>
        <a:defPPr marL="0" marR="0" indent="0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200" b="0" i="0" u="none" strike="noStrike" cap="none" normalizeH="0" baseline="0" dirty="0" err="1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7200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</a:defRPr>
        </a:defPPr>
      </a:lstStyle>
    </a:lnDef>
    <a:txDef>
      <a:spPr>
        <a:noFill/>
      </a:spPr>
      <a:bodyPr wrap="square" lIns="0" tIns="0" rIns="0" bIns="0" rtlCol="0">
        <a:spAutoFit/>
      </a:bodyPr>
      <a:lstStyle>
        <a:defPPr>
          <a:defRPr sz="1200" dirty="0" err="1" smtClean="0"/>
        </a:defPPr>
      </a:lstStyle>
    </a:txDef>
  </a:objectDefaults>
  <a:extraClrSchemeLst>
    <a:extraClrScheme>
      <a:clrScheme name="Master 200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200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 200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200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200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200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 200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14945</TotalTime>
  <Words>2075</Words>
  <Application>Microsoft Macintosh PowerPoint</Application>
  <PresentationFormat>A4 (21x29,7 cm)</PresentationFormat>
  <Paragraphs>636</Paragraphs>
  <Slides>17</Slides>
  <Notes>17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17</vt:i4>
      </vt:variant>
    </vt:vector>
  </HeadingPairs>
  <TitlesOfParts>
    <vt:vector size="20" baseType="lpstr">
      <vt:lpstr>Master 2008</vt:lpstr>
      <vt:lpstr>Diapositiva think-cell</vt:lpstr>
      <vt:lpstr>Chart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>뿿죐뿿젰뿿_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PRESENTAZIONE</dc:title>
  <dc:creator>Cristina Gissi</dc:creator>
  <cp:lastModifiedBy>demo demo</cp:lastModifiedBy>
  <cp:revision>849</cp:revision>
  <cp:lastPrinted>2015-03-03T11:34:21Z</cp:lastPrinted>
  <dcterms:created xsi:type="dcterms:W3CDTF">2015-03-22T09:14:56Z</dcterms:created>
  <dcterms:modified xsi:type="dcterms:W3CDTF">2016-03-05T18:08:05Z</dcterms:modified>
</cp:coreProperties>
</file>